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26"/>
  </p:notesMasterIdLst>
  <p:sldIdLst>
    <p:sldId id="256" r:id="rId2"/>
    <p:sldId id="534" r:id="rId3"/>
    <p:sldId id="533" r:id="rId4"/>
    <p:sldId id="322" r:id="rId5"/>
    <p:sldId id="263" r:id="rId6"/>
    <p:sldId id="265" r:id="rId7"/>
    <p:sldId id="268" r:id="rId8"/>
    <p:sldId id="269" r:id="rId9"/>
    <p:sldId id="274" r:id="rId10"/>
    <p:sldId id="323" r:id="rId11"/>
    <p:sldId id="276" r:id="rId12"/>
    <p:sldId id="277" r:id="rId13"/>
    <p:sldId id="524" r:id="rId14"/>
    <p:sldId id="278" r:id="rId15"/>
    <p:sldId id="279" r:id="rId16"/>
    <p:sldId id="280" r:id="rId17"/>
    <p:sldId id="282" r:id="rId18"/>
    <p:sldId id="298" r:id="rId19"/>
    <p:sldId id="284" r:id="rId20"/>
    <p:sldId id="285" r:id="rId21"/>
    <p:sldId id="286" r:id="rId22"/>
    <p:sldId id="287" r:id="rId23"/>
    <p:sldId id="288" r:id="rId24"/>
    <p:sldId id="289" r:id="rId25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B Roya" pitchFamily="2" charset="-78"/>
      </a:defRPr>
    </a:lvl1pPr>
    <a:lvl2pPr marL="457200" algn="r" rtl="1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B Roya" pitchFamily="2" charset="-78"/>
      </a:defRPr>
    </a:lvl2pPr>
    <a:lvl3pPr marL="914400" algn="r" rtl="1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B Roya" pitchFamily="2" charset="-78"/>
      </a:defRPr>
    </a:lvl3pPr>
    <a:lvl4pPr marL="1371600" algn="r" rtl="1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B Roya" pitchFamily="2" charset="-78"/>
      </a:defRPr>
    </a:lvl4pPr>
    <a:lvl5pPr marL="1828800" algn="r" rtl="1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B Roya" pitchFamily="2" charset="-78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B Roya" pitchFamily="2" charset="-78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B Roya" pitchFamily="2" charset="-78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B Roya" pitchFamily="2" charset="-78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B Roya" pitchFamily="2" charset="-7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6800"/>
    <a:srgbClr val="663300"/>
    <a:srgbClr val="FFFFFF"/>
    <a:srgbClr val="525128"/>
    <a:srgbClr val="959349"/>
    <a:srgbClr val="B8B8B8"/>
    <a:srgbClr val="80808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869" autoAdjust="0"/>
    <p:restoredTop sz="83806" autoAdjust="0"/>
  </p:normalViewPr>
  <p:slideViewPr>
    <p:cSldViewPr>
      <p:cViewPr varScale="1">
        <p:scale>
          <a:sx n="74" d="100"/>
          <a:sy n="74" d="100"/>
        </p:scale>
        <p:origin x="-9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 b="0"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 b="0"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3819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1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1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 b="0"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381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 b="0">
                <a:cs typeface="Arial" charset="0"/>
              </a:defRPr>
            </a:lvl1pPr>
          </a:lstStyle>
          <a:p>
            <a:fld id="{0144564E-C4C1-4F1A-98C0-19D87AE86815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730D5D-F741-4358-89AB-E0EA233D40D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0563"/>
            <a:ext cx="4557712" cy="3417887"/>
          </a:xfrm>
          <a:ln w="12700" cap="flat">
            <a:solidFill>
              <a:schemeClr val="tx1"/>
            </a:solidFill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 lIns="91854" tIns="45927" rIns="91854" bIns="45927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6349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50000">
                  <a:schemeClr val="accent1"/>
                </a:gs>
                <a:gs pos="100000">
                  <a:srgbClr val="FFFFFF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endParaRPr lang="en-US" sz="2400" b="0"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63492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63493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bg2"/>
                  </a:gs>
                  <a:gs pos="100000">
                    <a:srgbClr val="FFFFFF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/>
                <a:endParaRPr lang="en-US" sz="2400" b="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63494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/>
                <a:endParaRPr lang="en-US" sz="2400" b="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63495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3496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63497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50000">
                    <a:schemeClr val="folHlink">
                      <a:gamma/>
                      <a:shade val="46275"/>
                      <a:invGamma/>
                    </a:schemeClr>
                  </a:gs>
                  <a:gs pos="100000">
                    <a:schemeClr val="folHlink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/>
                <a:endParaRPr lang="en-US" sz="2400" b="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63498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34925" cmpd="thickThin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349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350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3501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350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350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 b="0">
                <a:cs typeface="Arial" charset="0"/>
              </a:defRPr>
            </a:lvl1pPr>
          </a:lstStyle>
          <a:p>
            <a:fld id="{8B2A6E07-8E67-4A34-8093-6786919647E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260350"/>
            <a:ext cx="1946275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260350"/>
            <a:ext cx="5688012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60350"/>
            <a:ext cx="7772400" cy="630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60350"/>
            <a:ext cx="7772400" cy="630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60350"/>
            <a:ext cx="7772400" cy="630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60350"/>
            <a:ext cx="7772400" cy="630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 spd="med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85" name="Rectangle 21"/>
          <p:cNvSpPr>
            <a:spLocks noChangeArrowheads="1"/>
          </p:cNvSpPr>
          <p:nvPr/>
        </p:nvSpPr>
        <p:spPr bwMode="auto">
          <a:xfrm>
            <a:off x="611188" y="6211888"/>
            <a:ext cx="6192837" cy="544512"/>
          </a:xfrm>
          <a:prstGeom prst="rect">
            <a:avLst/>
          </a:prstGeom>
          <a:gradFill rotWithShape="0">
            <a:gsLst>
              <a:gs pos="0">
                <a:srgbClr val="E1E0C2"/>
              </a:gs>
              <a:gs pos="100000">
                <a:srgbClr val="95934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684213" y="984250"/>
            <a:ext cx="8002587" cy="0"/>
          </a:xfrm>
          <a:prstGeom prst="line">
            <a:avLst/>
          </a:prstGeom>
          <a:noFill/>
          <a:ln w="19050">
            <a:solidFill>
              <a:srgbClr val="918F47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>
            <a:off x="684213" y="6127750"/>
            <a:ext cx="8002587" cy="0"/>
          </a:xfrm>
          <a:prstGeom prst="line">
            <a:avLst/>
          </a:prstGeom>
          <a:noFill/>
          <a:ln w="19050">
            <a:solidFill>
              <a:srgbClr val="918F47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260350"/>
            <a:ext cx="77724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a-IR" smtClean="0"/>
              <a:t>کامپايلر</a:t>
            </a:r>
            <a:endParaRPr lang="ar-SA" smtClean="0"/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a-IR" dirty="0" smtClean="0"/>
              <a:t>تست</a:t>
            </a:r>
            <a:endParaRPr lang="ar-SA" dirty="0" smtClean="0"/>
          </a:p>
          <a:p>
            <a:pPr lvl="1"/>
            <a:r>
              <a:rPr lang="en-US" dirty="0" smtClean="0"/>
              <a:t>Second level</a:t>
            </a:r>
            <a:endParaRPr lang="fa-IR" dirty="0" smtClean="0"/>
          </a:p>
          <a:p>
            <a:pPr lvl="2"/>
            <a:r>
              <a:rPr lang="en-US" dirty="0" smtClean="0"/>
              <a:t>Third level</a:t>
            </a:r>
            <a:endParaRPr lang="fa-IR" dirty="0" smtClean="0"/>
          </a:p>
          <a:p>
            <a:pPr lvl="3"/>
            <a:r>
              <a:rPr lang="en-US" dirty="0" smtClean="0"/>
              <a:t>Fourth level</a:t>
            </a:r>
            <a:endParaRPr lang="fa-IR" dirty="0" smtClean="0"/>
          </a:p>
          <a:p>
            <a:pPr lvl="4"/>
            <a:r>
              <a:rPr lang="en-US" dirty="0" smtClean="0"/>
              <a:t>Fifth level</a:t>
            </a:r>
            <a:endParaRPr lang="fa-IR" dirty="0" smtClean="0"/>
          </a:p>
        </p:txBody>
      </p:sp>
      <p:sp>
        <p:nvSpPr>
          <p:cNvPr id="6247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6247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2987675" y="957263"/>
            <a:ext cx="5699125" cy="6985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400" b="0">
              <a:latin typeface="Times New Roman" pitchFamily="18" charset="0"/>
              <a:cs typeface="Arial" charset="0"/>
            </a:endParaRPr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-3175" y="0"/>
            <a:ext cx="327025" cy="6858000"/>
          </a:xfrm>
          <a:prstGeom prst="rect">
            <a:avLst/>
          </a:prstGeom>
          <a:gradFill rotWithShape="1">
            <a:gsLst>
              <a:gs pos="0">
                <a:srgbClr val="959349"/>
              </a:gs>
              <a:gs pos="50000">
                <a:srgbClr val="E1E0C2"/>
              </a:gs>
              <a:gs pos="100000">
                <a:srgbClr val="95934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400" b="0">
              <a:latin typeface="Times New Roman" pitchFamily="18" charset="0"/>
              <a:cs typeface="Arial" charset="0"/>
            </a:endParaRPr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8820150" y="0"/>
            <a:ext cx="327025" cy="6858000"/>
          </a:xfrm>
          <a:prstGeom prst="rect">
            <a:avLst/>
          </a:prstGeom>
          <a:gradFill rotWithShape="1">
            <a:gsLst>
              <a:gs pos="0">
                <a:srgbClr val="959349"/>
              </a:gs>
              <a:gs pos="50000">
                <a:srgbClr val="E1E0C2"/>
              </a:gs>
              <a:gs pos="100000">
                <a:srgbClr val="95934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400" b="0">
              <a:latin typeface="Times New Roman" pitchFamily="18" charset="0"/>
              <a:cs typeface="Arial" charset="0"/>
            </a:endParaRPr>
          </a:p>
        </p:txBody>
      </p:sp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688975" y="6089650"/>
            <a:ext cx="5699125" cy="6985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400" b="0">
              <a:latin typeface="Times New Roman" pitchFamily="18" charset="0"/>
              <a:cs typeface="Arial" charset="0"/>
            </a:endParaRPr>
          </a:p>
        </p:txBody>
      </p:sp>
      <p:sp>
        <p:nvSpPr>
          <p:cNvPr id="62482" name="AutoShape 18"/>
          <p:cNvSpPr>
            <a:spLocks noChangeArrowheads="1"/>
          </p:cNvSpPr>
          <p:nvPr/>
        </p:nvSpPr>
        <p:spPr bwMode="auto">
          <a:xfrm>
            <a:off x="2124075" y="6308725"/>
            <a:ext cx="2519363" cy="398463"/>
          </a:xfrm>
          <a:prstGeom prst="foldedCorner">
            <a:avLst>
              <a:gd name="adj" fmla="val 18292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918F4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fa-IR" sz="2000" dirty="0" smtClean="0">
                <a:solidFill>
                  <a:srgbClr val="525128"/>
                </a:solidFill>
                <a:latin typeface="+mn-lt"/>
                <a:cs typeface="B Nazanin" pitchFamily="2" charset="-78"/>
              </a:rPr>
              <a:t>نظریه</a:t>
            </a:r>
            <a:r>
              <a:rPr lang="fa-IR" sz="2000" dirty="0" smtClean="0">
                <a:solidFill>
                  <a:srgbClr val="525128"/>
                </a:solidFill>
                <a:cs typeface="B Nazanin" pitchFamily="2" charset="-78"/>
              </a:rPr>
              <a:t> </a:t>
            </a:r>
            <a:r>
              <a:rPr lang="fa-IR" sz="2000" dirty="0">
                <a:solidFill>
                  <a:srgbClr val="525128"/>
                </a:solidFill>
                <a:cs typeface="B Nazanin" pitchFamily="2" charset="-78"/>
              </a:rPr>
              <a:t>زبانها و ماشینها</a:t>
            </a:r>
            <a:endParaRPr lang="en-US" sz="2000" dirty="0">
              <a:solidFill>
                <a:srgbClr val="525128"/>
              </a:solidFill>
              <a:cs typeface="B Nazanin" pitchFamily="2" charset="-78"/>
            </a:endParaRPr>
          </a:p>
        </p:txBody>
      </p:sp>
      <p:sp>
        <p:nvSpPr>
          <p:cNvPr id="62483" name="AutoShape 19"/>
          <p:cNvSpPr>
            <a:spLocks noChangeArrowheads="1"/>
          </p:cNvSpPr>
          <p:nvPr/>
        </p:nvSpPr>
        <p:spPr bwMode="auto">
          <a:xfrm>
            <a:off x="684213" y="6308725"/>
            <a:ext cx="1295400" cy="398463"/>
          </a:xfrm>
          <a:prstGeom prst="foldedCorner">
            <a:avLst>
              <a:gd name="adj" fmla="val 18292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918F4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2000">
                <a:solidFill>
                  <a:srgbClr val="525128"/>
                </a:solidFill>
                <a:cs typeface="Roya" pitchFamily="2" charset="-78"/>
              </a:rPr>
              <a:t>صفحه: </a:t>
            </a:r>
            <a:fld id="{D867CE0E-FA6F-4B46-827C-796094578105}" type="slidenum">
              <a:rPr lang="fa-IR" sz="2000">
                <a:solidFill>
                  <a:srgbClr val="525128"/>
                </a:solidFill>
                <a:cs typeface="Roya" pitchFamily="2" charset="-78"/>
              </a:rPr>
              <a:pPr algn="ctr"/>
              <a:t>‹#›</a:t>
            </a:fld>
            <a:endParaRPr lang="en-US" sz="2000">
              <a:solidFill>
                <a:srgbClr val="525128"/>
              </a:solidFill>
              <a:cs typeface="Roya" pitchFamily="2" charset="-78"/>
            </a:endParaRPr>
          </a:p>
        </p:txBody>
      </p:sp>
      <p:sp>
        <p:nvSpPr>
          <p:cNvPr id="62484" name="AutoShape 20"/>
          <p:cNvSpPr>
            <a:spLocks noChangeArrowheads="1"/>
          </p:cNvSpPr>
          <p:nvPr/>
        </p:nvSpPr>
        <p:spPr bwMode="auto">
          <a:xfrm>
            <a:off x="4787900" y="6308725"/>
            <a:ext cx="1944688" cy="398463"/>
          </a:xfrm>
          <a:prstGeom prst="foldedCorner">
            <a:avLst>
              <a:gd name="adj" fmla="val 18292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918F4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fa-IR" sz="2000" dirty="0" smtClean="0">
                <a:solidFill>
                  <a:srgbClr val="525128"/>
                </a:solidFill>
                <a:cs typeface="B Nazanin" pitchFamily="2" charset="-78"/>
              </a:rPr>
              <a:t>گروه کامپيوتر</a:t>
            </a:r>
            <a:endParaRPr lang="en-US" sz="2000" dirty="0">
              <a:solidFill>
                <a:srgbClr val="525128"/>
              </a:solidFill>
              <a:cs typeface="B Nazanin" pitchFamily="2" charset="-7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</p:sldLayoutIdLst>
  <p:transition spd="med">
    <p:wheel/>
  </p:transition>
  <p:timing>
    <p:tnLst>
      <p:par>
        <p:cTn id="1" dur="indefinite" restart="never" nodeType="tmRoot"/>
      </p:par>
    </p:tnLst>
  </p:timing>
  <p:txStyles>
    <p:titleStyle>
      <a:lvl1pPr algn="r" rtl="1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1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cs typeface="Roya" pitchFamily="2" charset="-78"/>
        </a:defRPr>
      </a:lvl2pPr>
      <a:lvl3pPr algn="r" rtl="1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cs typeface="Roya" pitchFamily="2" charset="-78"/>
        </a:defRPr>
      </a:lvl3pPr>
      <a:lvl4pPr algn="r" rtl="1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cs typeface="Roya" pitchFamily="2" charset="-78"/>
        </a:defRPr>
      </a:lvl4pPr>
      <a:lvl5pPr algn="r" rtl="1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cs typeface="Roya" pitchFamily="2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cs typeface="Roya" pitchFamily="2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cs typeface="Roya" pitchFamily="2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cs typeface="Roya" pitchFamily="2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cs typeface="Roya" pitchFamily="2" charset="-78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 b="1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 b="1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875" y="1700213"/>
            <a:ext cx="6124575" cy="1655762"/>
          </a:xfrm>
        </p:spPr>
        <p:txBody>
          <a:bodyPr/>
          <a:lstStyle/>
          <a:p>
            <a:pPr algn="ctr"/>
            <a:r>
              <a:rPr lang="fa-IR" sz="5400" dirty="0">
                <a:solidFill>
                  <a:srgbClr val="525128"/>
                </a:solidFill>
                <a:cs typeface="B Nazanin" pitchFamily="2" charset="-78"/>
              </a:rPr>
              <a:t>نظریه زبانها و ماشینها</a:t>
            </a:r>
            <a:endParaRPr lang="en-US" sz="5400" dirty="0">
              <a:solidFill>
                <a:srgbClr val="525128"/>
              </a:solidFill>
              <a:cs typeface="B Nazanin" pitchFamily="2" charset="-7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2976" y="4286256"/>
            <a:ext cx="5557854" cy="1109674"/>
          </a:xfr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/>
        </p:spPr>
        <p:txBody>
          <a:bodyPr/>
          <a:lstStyle/>
          <a:p>
            <a:r>
              <a:rPr lang="fa-IR" sz="4000" dirty="0" smtClean="0">
                <a:cs typeface="B Nazanin" pitchFamily="2" charset="-78"/>
              </a:rPr>
              <a:t>مجتبی خضریان</a:t>
            </a:r>
            <a:endParaRPr lang="en-US" sz="4000" dirty="0">
              <a:cs typeface="B Nazanin" pitchFamily="2" charset="-78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7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just"/>
            <a:r>
              <a:rPr lang="fa-IR" sz="3200" dirty="0" smtClean="0">
                <a:cs typeface="B Roya" pitchFamily="2" charset="-78"/>
              </a:rPr>
              <a:t>1-3 </a:t>
            </a:r>
            <a:r>
              <a:rPr lang="fa-IR" sz="3200" dirty="0">
                <a:cs typeface="B Roya" pitchFamily="2" charset="-78"/>
              </a:rPr>
              <a:t>گراف ها</a:t>
            </a:r>
            <a:endParaRPr lang="en-US" sz="3200" dirty="0">
              <a:cs typeface="B Roya" pitchFamily="2" charset="-78"/>
            </a:endParaRPr>
          </a:p>
        </p:txBody>
      </p:sp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755650" y="1341438"/>
            <a:ext cx="7920038" cy="9461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a-IR">
                <a:solidFill>
                  <a:schemeClr val="accent1"/>
                </a:solidFill>
              </a:rPr>
              <a:t>گراف جهت دار</a:t>
            </a:r>
            <a:r>
              <a:rPr lang="fa-IR"/>
              <a:t>: اگر هر لبه گراف دارای جهت باشد به آن گراف جهت دار</a:t>
            </a:r>
            <a:r>
              <a:rPr lang="en-US"/>
              <a:t>(digraph)</a:t>
            </a:r>
            <a:r>
              <a:rPr lang="fa-IR"/>
              <a:t>می گویند.</a:t>
            </a:r>
          </a:p>
        </p:txBody>
      </p:sp>
      <p:sp>
        <p:nvSpPr>
          <p:cNvPr id="143369" name="Text Box 9"/>
          <p:cNvSpPr txBox="1">
            <a:spLocks noChangeArrowheads="1"/>
          </p:cNvSpPr>
          <p:nvPr/>
        </p:nvSpPr>
        <p:spPr bwMode="auto">
          <a:xfrm>
            <a:off x="755650" y="4498975"/>
            <a:ext cx="7993063" cy="9461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a-IR">
                <a:solidFill>
                  <a:schemeClr val="accent1"/>
                </a:solidFill>
              </a:rPr>
              <a:t>مسیر</a:t>
            </a:r>
            <a:r>
              <a:rPr lang="en-US">
                <a:solidFill>
                  <a:schemeClr val="accent1"/>
                </a:solidFill>
              </a:rPr>
              <a:t>(path)</a:t>
            </a:r>
            <a:r>
              <a:rPr lang="fa-IR">
                <a:solidFill>
                  <a:schemeClr val="accent1"/>
                </a:solidFill>
              </a:rPr>
              <a:t>:</a:t>
            </a:r>
            <a:r>
              <a:rPr lang="fa-IR"/>
              <a:t> در یک گراف جهت داربه دنباله ای از گره ها که بین هر گره و گره بعدی یک لبه وجود داشته باشد گفته می شود. </a:t>
            </a:r>
            <a:endParaRPr lang="en-US"/>
          </a:p>
        </p:txBody>
      </p:sp>
      <p:sp>
        <p:nvSpPr>
          <p:cNvPr id="143370" name="Rectangle 10"/>
          <p:cNvSpPr>
            <a:spLocks noChangeArrowheads="1"/>
          </p:cNvSpPr>
          <p:nvPr/>
        </p:nvSpPr>
        <p:spPr bwMode="auto">
          <a:xfrm>
            <a:off x="900113" y="2843213"/>
            <a:ext cx="7680325" cy="946150"/>
          </a:xfrm>
          <a:prstGeom prst="rect">
            <a:avLst/>
          </a:prstGeom>
          <a:solidFill>
            <a:schemeClr val="bg1"/>
          </a:solidFill>
          <a:ln w="222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a-IR">
                <a:solidFill>
                  <a:schemeClr val="accent1"/>
                </a:solidFill>
              </a:rPr>
              <a:t>گراف وزن دار</a:t>
            </a:r>
            <a:r>
              <a:rPr lang="fa-IR"/>
              <a:t>: اگر به لبه ها مقادیری تخصیص یافته باشدبه آن مقادیر وزن و به آن گراف،گراف وزن دار می گوییم.</a:t>
            </a:r>
            <a:endParaRPr lang="en-US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336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36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36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3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7" grpId="0"/>
      <p:bldP spid="143368" grpId="0" build="p" animBg="1"/>
      <p:bldP spid="14336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51" name="Rectangle 1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a-IR" sz="3200" dirty="0" smtClean="0">
                <a:cs typeface="B Roya" pitchFamily="2" charset="-78"/>
              </a:rPr>
              <a:t>1-3 </a:t>
            </a:r>
            <a:r>
              <a:rPr lang="fa-IR" sz="3200" dirty="0">
                <a:cs typeface="B Roya" pitchFamily="2" charset="-78"/>
              </a:rPr>
              <a:t>گراف ها</a:t>
            </a:r>
            <a:endParaRPr lang="en-US" sz="3200" dirty="0">
              <a:cs typeface="B Roya" pitchFamily="2" charset="-78"/>
            </a:endParaRPr>
          </a:p>
        </p:txBody>
      </p:sp>
      <p:sp>
        <p:nvSpPr>
          <p:cNvPr id="87052" name="Text Box 12"/>
          <p:cNvSpPr txBox="1">
            <a:spLocks noChangeArrowheads="1"/>
          </p:cNvSpPr>
          <p:nvPr/>
        </p:nvSpPr>
        <p:spPr bwMode="auto">
          <a:xfrm>
            <a:off x="468313" y="1187450"/>
            <a:ext cx="8207375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>
                <a:solidFill>
                  <a:schemeClr val="accent1"/>
                </a:solidFill>
              </a:rPr>
              <a:t>چرخه</a:t>
            </a:r>
            <a:r>
              <a:rPr lang="en-US">
                <a:solidFill>
                  <a:schemeClr val="accent1"/>
                </a:solidFill>
              </a:rPr>
              <a:t>(cycle)</a:t>
            </a:r>
            <a:r>
              <a:rPr lang="fa-IR"/>
              <a:t>: به مسیری که از یک گره شروع شده و به خودش باز می گردد گفته می شود.</a:t>
            </a:r>
            <a:endParaRPr lang="en-US"/>
          </a:p>
        </p:txBody>
      </p: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541338" y="2411413"/>
            <a:ext cx="8207375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>
                <a:solidFill>
                  <a:schemeClr val="accent1"/>
                </a:solidFill>
              </a:rPr>
              <a:t>گراف چرخه ای</a:t>
            </a:r>
            <a:r>
              <a:rPr lang="fa-IR"/>
              <a:t>: اگر گرافی شامل یک چرخه باشد به آن گراف چرخه ای گفته می شود.</a:t>
            </a:r>
            <a:endParaRPr lang="en-US"/>
          </a:p>
        </p:txBody>
      </p:sp>
      <p:sp>
        <p:nvSpPr>
          <p:cNvPr id="87054" name="Text Box 14"/>
          <p:cNvSpPr txBox="1">
            <a:spLocks noChangeArrowheads="1"/>
          </p:cNvSpPr>
          <p:nvPr/>
        </p:nvSpPr>
        <p:spPr bwMode="auto">
          <a:xfrm>
            <a:off x="682625" y="3702050"/>
            <a:ext cx="799306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>
                <a:solidFill>
                  <a:schemeClr val="accent1"/>
                </a:solidFill>
              </a:rPr>
              <a:t>مسیر ساده</a:t>
            </a:r>
            <a:r>
              <a:rPr lang="fa-IR"/>
              <a:t>: مسیری که از از یک گره دو بار عبور نکند.</a:t>
            </a:r>
            <a:endParaRPr lang="en-US"/>
          </a:p>
        </p:txBody>
      </p:sp>
      <p:sp>
        <p:nvSpPr>
          <p:cNvPr id="87055" name="Text Box 15"/>
          <p:cNvSpPr txBox="1">
            <a:spLocks noChangeArrowheads="1"/>
          </p:cNvSpPr>
          <p:nvPr/>
        </p:nvSpPr>
        <p:spPr bwMode="auto">
          <a:xfrm>
            <a:off x="395288" y="4643438"/>
            <a:ext cx="8208962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>
                <a:solidFill>
                  <a:schemeClr val="accent1"/>
                </a:solidFill>
              </a:rPr>
              <a:t>طول</a:t>
            </a:r>
            <a:r>
              <a:rPr lang="en-US">
                <a:solidFill>
                  <a:schemeClr val="accent1"/>
                </a:solidFill>
              </a:rPr>
              <a:t>(length)</a:t>
            </a:r>
            <a:r>
              <a:rPr lang="fa-IR"/>
              <a:t>یک مسیر در یک گراف وزن دار برابر مجموع وزنهای مسیر است.</a:t>
            </a:r>
            <a:endParaRPr lang="en-US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7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7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7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1" grpId="0"/>
      <p:bldP spid="87052" grpId="0"/>
      <p:bldP spid="87053" grpId="0"/>
      <p:bldP spid="87054" grpId="0"/>
      <p:bldP spid="870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2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a-IR" sz="3200" dirty="0" smtClean="0">
                <a:cs typeface="B Roya" pitchFamily="2" charset="-78"/>
              </a:rPr>
              <a:t>1-3 </a:t>
            </a:r>
            <a:r>
              <a:rPr lang="fa-IR" sz="3200" dirty="0">
                <a:cs typeface="B Roya" pitchFamily="2" charset="-78"/>
              </a:rPr>
              <a:t>گراف ها</a:t>
            </a:r>
            <a:endParaRPr lang="en-US" sz="3200" dirty="0">
              <a:cs typeface="B Roya" pitchFamily="2" charset="-78"/>
            </a:endParaRPr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684213" y="1109663"/>
            <a:ext cx="80645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>
                <a:solidFill>
                  <a:schemeClr val="accent1"/>
                </a:solidFill>
              </a:rPr>
              <a:t>گراف بدون جهت</a:t>
            </a:r>
            <a:r>
              <a:rPr lang="fa-IR"/>
              <a:t>: گرافی که لبه های ان هیچ جهتی نداشته باشند.</a:t>
            </a:r>
            <a:endParaRPr lang="en-US"/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612775" y="1844675"/>
            <a:ext cx="8135938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>
                <a:solidFill>
                  <a:schemeClr val="accent1"/>
                </a:solidFill>
              </a:rPr>
              <a:t>گراف متصل</a:t>
            </a:r>
            <a:r>
              <a:rPr lang="fa-IR"/>
              <a:t>:گرافی بدون جهت که بین هر دو گره دلخواه از آن یک مسیر مشخص وجود داشته باشد.</a:t>
            </a:r>
            <a:endParaRPr lang="en-US"/>
          </a:p>
        </p:txBody>
      </p:sp>
      <p:sp>
        <p:nvSpPr>
          <p:cNvPr id="88075" name="Text Box 11"/>
          <p:cNvSpPr txBox="1">
            <a:spLocks noChangeArrowheads="1"/>
          </p:cNvSpPr>
          <p:nvPr/>
        </p:nvSpPr>
        <p:spPr bwMode="auto">
          <a:xfrm>
            <a:off x="468313" y="3054350"/>
            <a:ext cx="82804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>
                <a:solidFill>
                  <a:schemeClr val="accent1"/>
                </a:solidFill>
              </a:rPr>
              <a:t>درخت</a:t>
            </a:r>
            <a:r>
              <a:rPr lang="fa-IR"/>
              <a:t>: یک گراف بدون جهت، پیوسته و بدون چرخه است.</a:t>
            </a:r>
            <a:endParaRPr lang="en-US"/>
          </a:p>
        </p:txBody>
      </p:sp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323850" y="3706813"/>
            <a:ext cx="8424863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>
                <a:solidFill>
                  <a:schemeClr val="accent1"/>
                </a:solidFill>
              </a:rPr>
              <a:t>درخت ریشه دار</a:t>
            </a:r>
            <a:r>
              <a:rPr lang="fa-IR"/>
              <a:t>:درختی که در آن یک گره به عنوان ریشه درخت انتخاب می شود.		</a:t>
            </a:r>
            <a:endParaRPr lang="en-US"/>
          </a:p>
        </p:txBody>
      </p:sp>
      <p:sp>
        <p:nvSpPr>
          <p:cNvPr id="88077" name="Text Box 13"/>
          <p:cNvSpPr txBox="1">
            <a:spLocks noChangeArrowheads="1"/>
          </p:cNvSpPr>
          <p:nvPr/>
        </p:nvSpPr>
        <p:spPr bwMode="auto">
          <a:xfrm>
            <a:off x="468313" y="4859338"/>
            <a:ext cx="828040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>
                <a:solidFill>
                  <a:schemeClr val="accent1"/>
                </a:solidFill>
              </a:rPr>
              <a:t>درخت پوشا</a:t>
            </a:r>
            <a:r>
              <a:rPr lang="fa-IR"/>
              <a:t> برای </a:t>
            </a:r>
            <a:r>
              <a:rPr lang="en-US"/>
              <a:t>G</a:t>
            </a:r>
            <a:r>
              <a:rPr lang="fa-IR"/>
              <a:t>: یک زیر گراف متصل است که اولاً شامل همه گره های </a:t>
            </a:r>
            <a:r>
              <a:rPr lang="en-US"/>
              <a:t>G</a:t>
            </a:r>
            <a:r>
              <a:rPr lang="fa-IR"/>
              <a:t> بوده و ثانیاً یک درخت باشد.</a:t>
            </a:r>
            <a:endParaRPr lang="en-US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8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8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2" grpId="0"/>
      <p:bldP spid="88073" grpId="0"/>
      <p:bldP spid="88074" grpId="0"/>
      <p:bldP spid="88075" grpId="0"/>
      <p:bldP spid="88076" grpId="0"/>
      <p:bldP spid="8807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ChangeArrowheads="1"/>
          </p:cNvSpPr>
          <p:nvPr/>
        </p:nvSpPr>
        <p:spPr bwMode="auto">
          <a:xfrm>
            <a:off x="3563938" y="188913"/>
            <a:ext cx="51117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/>
            <a:r>
              <a:rPr lang="fa-IR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فصل دوم: زبان ها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96291" name="Rectangle 3"/>
          <p:cNvSpPr>
            <a:spLocks noChangeArrowheads="1"/>
          </p:cNvSpPr>
          <p:nvPr/>
        </p:nvSpPr>
        <p:spPr bwMode="auto">
          <a:xfrm>
            <a:off x="539750" y="1341438"/>
            <a:ext cx="80645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fa-IR" sz="4000"/>
              <a:t>اهداف رفتاري:</a:t>
            </a:r>
            <a:endParaRPr lang="en-US" sz="4000"/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fa-IR" sz="2600"/>
              <a:t>دانشجو پس  از مطالعه اين فصل با مفاهيم زير آشنا خواهد شد: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fa-IR" sz="2600"/>
          </a:p>
          <a:p>
            <a:pPr lvl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fa-IR"/>
              <a:t> مفاهیم رشته و زبان</a:t>
            </a:r>
          </a:p>
          <a:p>
            <a:pPr lvl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fa-IR"/>
              <a:t> مشخصات زبان ها</a:t>
            </a:r>
          </a:p>
          <a:p>
            <a:pPr lvl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fa-IR"/>
              <a:t> مجموعه های با قاعده</a:t>
            </a:r>
          </a:p>
          <a:p>
            <a:pPr lvl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endParaRPr lang="en-US" sz="230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6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96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0" grpId="0"/>
      <p:bldP spid="39629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1042988" y="1196975"/>
            <a:ext cx="7127875" cy="519113"/>
          </a:xfrm>
          <a:prstGeom prst="rect">
            <a:avLst/>
          </a:prstGeom>
          <a:solidFill>
            <a:srgbClr val="CCFFCC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/>
              <a:t>زبان: یک زبان یک مجموعه از رشته ها روی یک الفبا است.</a:t>
            </a:r>
            <a:endParaRPr lang="en-US"/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684213" y="1916113"/>
            <a:ext cx="806450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>
                <a:solidFill>
                  <a:schemeClr val="accent1"/>
                </a:solidFill>
              </a:rPr>
              <a:t>رشته</a:t>
            </a:r>
            <a:r>
              <a:rPr lang="fa-IR"/>
              <a:t>: یک رشته روی یک مجموعه </a:t>
            </a:r>
            <a:r>
              <a:rPr lang="en-US"/>
              <a:t>X</a:t>
            </a:r>
            <a:r>
              <a:rPr lang="fa-IR"/>
              <a:t> یک دنباله متناهی از عناصر </a:t>
            </a:r>
            <a:r>
              <a:rPr lang="en-US"/>
              <a:t>Y</a:t>
            </a:r>
            <a:r>
              <a:rPr lang="fa-IR"/>
              <a:t> است.</a:t>
            </a:r>
            <a:endParaRPr lang="en-US"/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898525" y="3141663"/>
            <a:ext cx="7777163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>
                <a:solidFill>
                  <a:schemeClr val="accent1"/>
                </a:solidFill>
              </a:rPr>
              <a:t>الفبای زبان</a:t>
            </a:r>
            <a:r>
              <a:rPr lang="fa-IR"/>
              <a:t>: به مجموعه عناصری که رشته ها از آن ساخته می شوند الفبای زبان گوئیم.</a:t>
            </a:r>
            <a:endParaRPr lang="en-US"/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755650" y="4581525"/>
            <a:ext cx="7920038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>
                <a:solidFill>
                  <a:schemeClr val="accent1"/>
                </a:solidFill>
              </a:rPr>
              <a:t>رشته تهی</a:t>
            </a:r>
            <a:r>
              <a:rPr lang="fa-IR"/>
              <a:t>: رشته فاقد عنصر را رشته تهی می نامیم که با</a:t>
            </a:r>
            <a:r>
              <a:rPr lang="el-GR">
                <a:cs typeface="Arial" charset="0"/>
              </a:rPr>
              <a:t>λ</a:t>
            </a:r>
            <a:r>
              <a:rPr lang="fa-IR"/>
              <a:t> نشان می دهیم.</a:t>
            </a:r>
            <a:endParaRPr lang="en-US"/>
          </a:p>
        </p:txBody>
      </p:sp>
      <p:sp>
        <p:nvSpPr>
          <p:cNvPr id="89100" name="Rectangle 1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a-IR">
                <a:cs typeface="B Roya" pitchFamily="2" charset="-78"/>
              </a:rPr>
              <a:t>2-1 رشته ها و زبانها</a:t>
            </a:r>
            <a:endParaRPr lang="en-US">
              <a:cs typeface="B Roya" pitchFamily="2" charset="-78"/>
            </a:endParaRPr>
          </a:p>
        </p:txBody>
      </p:sp>
      <p:sp>
        <p:nvSpPr>
          <p:cNvPr id="89101" name="AutoShape 13"/>
          <p:cNvSpPr>
            <a:spLocks noChangeArrowheads="1"/>
          </p:cNvSpPr>
          <p:nvPr/>
        </p:nvSpPr>
        <p:spPr bwMode="auto">
          <a:xfrm>
            <a:off x="8532813" y="1700213"/>
            <a:ext cx="215900" cy="288925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222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89102" name="AutoShape 14"/>
          <p:cNvSpPr>
            <a:spLocks noChangeArrowheads="1"/>
          </p:cNvSpPr>
          <p:nvPr/>
        </p:nvSpPr>
        <p:spPr bwMode="auto">
          <a:xfrm>
            <a:off x="8604250" y="2997200"/>
            <a:ext cx="215900" cy="288925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222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89103" name="AutoShape 15"/>
          <p:cNvSpPr>
            <a:spLocks noChangeArrowheads="1"/>
          </p:cNvSpPr>
          <p:nvPr/>
        </p:nvSpPr>
        <p:spPr bwMode="auto">
          <a:xfrm>
            <a:off x="8532813" y="4508500"/>
            <a:ext cx="215900" cy="288925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222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Roya" pitchFamily="2" charset="-78"/>
              </a:rPr>
              <a:t>2-1 رشته ها و زبانها</a:t>
            </a:r>
            <a:endParaRPr lang="en-US">
              <a:cs typeface="B Roya" pitchFamily="2" charset="-78"/>
            </a:endParaRP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755650" y="1052513"/>
            <a:ext cx="7848600" cy="5008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*</a:t>
            </a:r>
            <a:r>
              <a:rPr lang="he-IL">
                <a:solidFill>
                  <a:schemeClr val="accent1"/>
                </a:solidFill>
                <a:cs typeface="Arial" charset="0"/>
              </a:rPr>
              <a:t>∑</a:t>
            </a:r>
            <a:r>
              <a:rPr lang="he-IL">
                <a:solidFill>
                  <a:schemeClr val="accent1"/>
                </a:solidFill>
              </a:rPr>
              <a:t> </a:t>
            </a:r>
            <a:r>
              <a:rPr lang="en-US">
                <a:solidFill>
                  <a:schemeClr val="accent1"/>
                </a:solidFill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fa-IR"/>
              <a:t>فرض کنید که </a:t>
            </a:r>
            <a:r>
              <a:rPr lang="en-US"/>
              <a:t>{a,b,c}</a:t>
            </a:r>
            <a:r>
              <a:rPr lang="fa-IR"/>
              <a:t> = </a:t>
            </a:r>
            <a:r>
              <a:rPr lang="he-IL">
                <a:cs typeface="Arial" charset="0"/>
              </a:rPr>
              <a:t>∑</a:t>
            </a:r>
            <a:r>
              <a:rPr lang="fa-IR"/>
              <a:t>باشد.عنصر </a:t>
            </a:r>
            <a:r>
              <a:rPr lang="en-US"/>
              <a:t>*</a:t>
            </a:r>
            <a:r>
              <a:rPr lang="he-IL">
                <a:cs typeface="Arial" charset="0"/>
              </a:rPr>
              <a:t>∑</a:t>
            </a:r>
            <a:r>
              <a:rPr lang="fa-IR"/>
              <a:t> شامل:</a:t>
            </a:r>
            <a:r>
              <a:rPr lang="he-IL"/>
              <a:t> </a:t>
            </a:r>
            <a:endParaRPr lang="fa-IR"/>
          </a:p>
          <a:p>
            <a:pPr algn="l">
              <a:spcBef>
                <a:spcPct val="50000"/>
              </a:spcBef>
            </a:pPr>
            <a:r>
              <a:rPr lang="el-GR">
                <a:cs typeface="Arial" charset="0"/>
              </a:rPr>
              <a:t>λ</a:t>
            </a:r>
            <a:r>
              <a:rPr lang="fa-IR"/>
              <a:t> : طول 0</a:t>
            </a:r>
          </a:p>
          <a:p>
            <a:pPr algn="l">
              <a:spcBef>
                <a:spcPct val="50000"/>
              </a:spcBef>
            </a:pPr>
            <a:r>
              <a:rPr lang="en-US"/>
              <a:t>a b c </a:t>
            </a:r>
            <a:r>
              <a:rPr lang="fa-IR"/>
              <a:t>: طول 1</a:t>
            </a:r>
          </a:p>
          <a:p>
            <a:pPr algn="l">
              <a:spcBef>
                <a:spcPct val="50000"/>
              </a:spcBef>
            </a:pPr>
            <a:r>
              <a:rPr lang="en-US"/>
              <a:t>aa ab ac ba bb bc ca cb cc </a:t>
            </a:r>
            <a:r>
              <a:rPr lang="fa-IR"/>
              <a:t>: طول 2</a:t>
            </a:r>
          </a:p>
          <a:p>
            <a:pPr algn="l">
              <a:spcBef>
                <a:spcPct val="50000"/>
              </a:spcBef>
            </a:pPr>
            <a:r>
              <a:rPr lang="en-US"/>
              <a:t>aaa aab aac aba abb abc aca acb acc </a:t>
            </a:r>
            <a:r>
              <a:rPr lang="fa-IR"/>
              <a:t>: طول3</a:t>
            </a:r>
          </a:p>
          <a:p>
            <a:pPr algn="l">
              <a:spcBef>
                <a:spcPct val="50000"/>
              </a:spcBef>
            </a:pPr>
            <a:r>
              <a:rPr lang="en-US"/>
              <a:t>         baa bab bac bba bbb bbc bca bcb bcc</a:t>
            </a:r>
          </a:p>
          <a:p>
            <a:pPr algn="l">
              <a:spcBef>
                <a:spcPct val="50000"/>
              </a:spcBef>
            </a:pPr>
            <a:r>
              <a:rPr lang="en-US"/>
              <a:t>         caa cab cac cba cbb cbc cca ccb ccc </a:t>
            </a:r>
            <a:endParaRPr lang="he-IL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9" name="Rectangle 1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a-IR">
                <a:cs typeface="B Roya" pitchFamily="2" charset="-78"/>
              </a:rPr>
              <a:t>2-1 رشته ها و زبانها</a:t>
            </a:r>
            <a:endParaRPr lang="en-US">
              <a:cs typeface="B Roya" pitchFamily="2" charset="-78"/>
            </a:endParaRPr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971550" y="2266950"/>
            <a:ext cx="7489825" cy="11604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>
                <a:solidFill>
                  <a:schemeClr val="accent1"/>
                </a:solidFill>
              </a:rPr>
              <a:t>تعریف زبان</a:t>
            </a:r>
            <a:endParaRPr lang="fa-IR"/>
          </a:p>
          <a:p>
            <a:pPr>
              <a:spcBef>
                <a:spcPct val="50000"/>
              </a:spcBef>
            </a:pPr>
            <a:r>
              <a:rPr lang="fa-IR"/>
              <a:t> یک زبان روی یک الفبای </a:t>
            </a:r>
            <a:r>
              <a:rPr lang="he-IL">
                <a:cs typeface="Arial" charset="0"/>
              </a:rPr>
              <a:t>∑</a:t>
            </a:r>
            <a:r>
              <a:rPr lang="fa-IR"/>
              <a:t> یک زیر مجموعه از </a:t>
            </a:r>
            <a:r>
              <a:rPr lang="en-US"/>
              <a:t>*</a:t>
            </a:r>
            <a:r>
              <a:rPr lang="he-IL">
                <a:cs typeface="Arial" charset="0"/>
              </a:rPr>
              <a:t>∑</a:t>
            </a:r>
            <a:r>
              <a:rPr lang="fa-IR"/>
              <a:t> است.</a:t>
            </a:r>
            <a:endParaRPr lang="en-US"/>
          </a:p>
        </p:txBody>
      </p:sp>
      <p:sp>
        <p:nvSpPr>
          <p:cNvPr id="91152" name="Text Box 16"/>
          <p:cNvSpPr txBox="1">
            <a:spLocks noChangeArrowheads="1"/>
          </p:cNvSpPr>
          <p:nvPr/>
        </p:nvSpPr>
        <p:spPr bwMode="auto">
          <a:xfrm>
            <a:off x="682625" y="4000500"/>
            <a:ext cx="7993063" cy="1373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a-IR">
                <a:solidFill>
                  <a:schemeClr val="accent1"/>
                </a:solidFill>
              </a:rPr>
              <a:t>الحاق</a:t>
            </a:r>
            <a:r>
              <a:rPr lang="fa-IR"/>
              <a:t>: الحاق یک عمل دودویی است که دو رشته را به عنوان ورودی گرفته و با چسباندن آنها در کنار هم یک رشته جدید ایجاد می کند. </a:t>
            </a:r>
            <a:r>
              <a:rPr lang="fa-IR">
                <a:solidFill>
                  <a:schemeClr val="accent2"/>
                </a:solidFill>
              </a:rPr>
              <a:t>الحاق عمل اصلی در تولید رشته هاست.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91153" name="AutoShape 17"/>
          <p:cNvSpPr>
            <a:spLocks noChangeArrowheads="1"/>
          </p:cNvSpPr>
          <p:nvPr/>
        </p:nvSpPr>
        <p:spPr bwMode="auto">
          <a:xfrm>
            <a:off x="1763713" y="1125538"/>
            <a:ext cx="5832475" cy="1079500"/>
          </a:xfrm>
          <a:prstGeom prst="flowChartAlternateProcess">
            <a:avLst/>
          </a:prstGeom>
          <a:solidFill>
            <a:srgbClr val="FFFF99"/>
          </a:solidFill>
          <a:ln w="222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spcBef>
                <a:spcPct val="50000"/>
              </a:spcBef>
            </a:pPr>
            <a:r>
              <a:rPr lang="fa-IR"/>
              <a:t>یک زبان شامل رشته هایی روی الفبا است.</a:t>
            </a:r>
            <a:endParaRPr lang="en-US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39" name="Rectangle 5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a-IR">
                <a:cs typeface="B Roya" pitchFamily="2" charset="-78"/>
              </a:rPr>
              <a:t>2-1 رشته ها و زبانها</a:t>
            </a:r>
            <a:endParaRPr lang="en-US">
              <a:cs typeface="B Roya" pitchFamily="2" charset="-78"/>
            </a:endParaRPr>
          </a:p>
        </p:txBody>
      </p:sp>
      <p:sp>
        <p:nvSpPr>
          <p:cNvPr id="93240" name="Text Box 56"/>
          <p:cNvSpPr txBox="1">
            <a:spLocks noChangeArrowheads="1"/>
          </p:cNvSpPr>
          <p:nvPr/>
        </p:nvSpPr>
        <p:spPr bwMode="auto">
          <a:xfrm>
            <a:off x="684213" y="1844675"/>
            <a:ext cx="7991475" cy="2893100"/>
          </a:xfrm>
          <a:prstGeom prst="rect">
            <a:avLst/>
          </a:prstGeom>
          <a:gradFill rotWithShape="1">
            <a:gsLst>
              <a:gs pos="0">
                <a:srgbClr val="FFFFFF">
                  <a:alpha val="27000"/>
                </a:srgbClr>
              </a:gs>
              <a:gs pos="100000">
                <a:srgbClr val="FFFFFF">
                  <a:gamma/>
                  <a:shade val="89020"/>
                  <a:invGamma/>
                  <a:alpha val="28999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r>
              <a:rPr lang="fa-IR" dirty="0" smtClean="0"/>
              <a:t>فرض </a:t>
            </a:r>
            <a:r>
              <a:rPr lang="fa-IR" dirty="0"/>
              <a:t>کنید که </a:t>
            </a:r>
            <a:r>
              <a:rPr lang="en-US" dirty="0"/>
              <a:t> v=ca , u=</a:t>
            </a:r>
            <a:r>
              <a:rPr lang="en-US" dirty="0" err="1"/>
              <a:t>ab</a:t>
            </a:r>
            <a:r>
              <a:rPr lang="fa-IR" dirty="0"/>
              <a:t> و </a:t>
            </a:r>
            <a:r>
              <a:rPr lang="en-US" dirty="0"/>
              <a:t>w=bb</a:t>
            </a:r>
            <a:r>
              <a:rPr lang="fa-IR" dirty="0"/>
              <a:t> باشد. در این صورت: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	           </a:t>
            </a:r>
            <a:r>
              <a:rPr lang="en-US" dirty="0" err="1"/>
              <a:t>uv</a:t>
            </a:r>
            <a:r>
              <a:rPr lang="en-US" dirty="0"/>
              <a:t>= </a:t>
            </a:r>
            <a:r>
              <a:rPr lang="en-US" dirty="0" err="1"/>
              <a:t>abca</a:t>
            </a:r>
            <a:r>
              <a:rPr lang="en-US" dirty="0"/>
              <a:t>                       </a:t>
            </a:r>
            <a:r>
              <a:rPr lang="en-US" dirty="0" err="1" smtClean="0"/>
              <a:t>vw</a:t>
            </a:r>
            <a:r>
              <a:rPr lang="en-US" dirty="0"/>
              <a:t>= </a:t>
            </a:r>
            <a:r>
              <a:rPr lang="en-US" dirty="0" err="1"/>
              <a:t>cabb</a:t>
            </a:r>
            <a:r>
              <a:rPr lang="en-US" dirty="0"/>
              <a:t>        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      (</a:t>
            </a:r>
            <a:r>
              <a:rPr lang="en-US" dirty="0" err="1"/>
              <a:t>uv</a:t>
            </a:r>
            <a:r>
              <a:rPr lang="en-US" dirty="0"/>
              <a:t>)w=</a:t>
            </a:r>
            <a:r>
              <a:rPr lang="en-US" dirty="0" err="1"/>
              <a:t>abcabb</a:t>
            </a:r>
            <a:r>
              <a:rPr lang="en-US" dirty="0"/>
              <a:t>                 u(</a:t>
            </a:r>
            <a:r>
              <a:rPr lang="en-US" dirty="0" err="1"/>
              <a:t>vw</a:t>
            </a:r>
            <a:r>
              <a:rPr lang="en-US" dirty="0"/>
              <a:t>)=</a:t>
            </a:r>
            <a:r>
              <a:rPr lang="en-US" dirty="0" err="1"/>
              <a:t>abcann</a:t>
            </a:r>
            <a:endParaRPr lang="en-US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4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a-IR">
                <a:cs typeface="B Roya" pitchFamily="2" charset="-78"/>
              </a:rPr>
              <a:t>2-1 رشته ها و زبانها</a:t>
            </a:r>
            <a:endParaRPr lang="en-US">
              <a:cs typeface="B Roya" pitchFamily="2" charset="-78"/>
            </a:endParaRP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1835150" y="1916113"/>
            <a:ext cx="6048375" cy="1801812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>
                <a:solidFill>
                  <a:schemeClr val="bg1"/>
                </a:solidFill>
              </a:rPr>
              <a:t>قضیه:</a:t>
            </a:r>
            <a:r>
              <a:rPr lang="fa-IR"/>
              <a:t> فرض کنید که </a:t>
            </a:r>
            <a:r>
              <a:rPr lang="en-US"/>
              <a:t>u,v,w</a:t>
            </a:r>
            <a:r>
              <a:rPr lang="ru-RU">
                <a:cs typeface="Arial" charset="0"/>
              </a:rPr>
              <a:t>є∑</a:t>
            </a:r>
            <a:r>
              <a:rPr lang="en-US"/>
              <a:t>*</a:t>
            </a:r>
            <a:r>
              <a:rPr lang="fa-IR"/>
              <a:t> باشد.</a:t>
            </a:r>
          </a:p>
          <a:p>
            <a:pPr>
              <a:spcBef>
                <a:spcPct val="50000"/>
              </a:spcBef>
            </a:pPr>
            <a:endParaRPr lang="fa-IR"/>
          </a:p>
          <a:p>
            <a:pPr>
              <a:spcBef>
                <a:spcPct val="50000"/>
              </a:spcBef>
            </a:pPr>
            <a:r>
              <a:rPr lang="fa-IR"/>
              <a:t>در این صورت </a:t>
            </a:r>
            <a:r>
              <a:rPr lang="en-US"/>
              <a:t> (uv)w= u(vw)</a:t>
            </a:r>
            <a:r>
              <a:rPr lang="fa-IR"/>
              <a:t> خواهد بود.</a:t>
            </a:r>
            <a:endParaRPr lang="en-US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44" name="Rectangle 1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a-IR"/>
              <a:t>2-1 رشته ها و زبانها</a:t>
            </a:r>
            <a:endParaRPr lang="en-US"/>
          </a:p>
        </p:txBody>
      </p:sp>
      <p:sp>
        <p:nvSpPr>
          <p:cNvPr id="9525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grpSp>
        <p:nvGrpSpPr>
          <p:cNvPr id="95255" name="Group 23"/>
          <p:cNvGrpSpPr>
            <a:grpSpLocks/>
          </p:cNvGrpSpPr>
          <p:nvPr/>
        </p:nvGrpSpPr>
        <p:grpSpPr bwMode="auto">
          <a:xfrm>
            <a:off x="1403350" y="2132013"/>
            <a:ext cx="6264275" cy="2520950"/>
            <a:chOff x="884" y="1071"/>
            <a:chExt cx="3946" cy="1588"/>
          </a:xfrm>
        </p:grpSpPr>
        <p:sp>
          <p:nvSpPr>
            <p:cNvPr id="95251" name="AutoShape 19"/>
            <p:cNvSpPr>
              <a:spLocks noChangeArrowheads="1"/>
            </p:cNvSpPr>
            <p:nvPr/>
          </p:nvSpPr>
          <p:spPr bwMode="auto">
            <a:xfrm>
              <a:off x="884" y="1071"/>
              <a:ext cx="3946" cy="1588"/>
            </a:xfrm>
            <a:prstGeom prst="verticalScroll">
              <a:avLst>
                <a:gd name="adj" fmla="val 12500"/>
              </a:avLst>
            </a:prstGeom>
            <a:solidFill>
              <a:schemeClr val="bg1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/>
              <a:r>
                <a:rPr lang="fa-IR"/>
                <a:t>قضیه: فرض کنید که</a:t>
              </a:r>
              <a:r>
                <a:rPr lang="ru-RU"/>
                <a:t>є∑</a:t>
              </a:r>
              <a:r>
                <a:rPr lang="en-US"/>
                <a:t>*</a:t>
              </a:r>
              <a:r>
                <a:rPr lang="fa-IR"/>
                <a:t> </a:t>
              </a:r>
              <a:r>
                <a:rPr lang="en-US"/>
                <a:t>u,v</a:t>
              </a:r>
              <a:r>
                <a:rPr lang="fa-IR"/>
                <a:t> باشد.</a:t>
              </a:r>
            </a:p>
            <a:p>
              <a:pPr algn="ctr"/>
              <a:endParaRPr lang="fa-IR"/>
            </a:p>
            <a:p>
              <a:pPr algn="ctr"/>
              <a:r>
                <a:rPr lang="fa-IR"/>
                <a:t> در این صورت                              است</a:t>
              </a:r>
              <a:endParaRPr lang="en-US"/>
            </a:p>
          </p:txBody>
        </p:sp>
        <p:graphicFrame>
          <p:nvGraphicFramePr>
            <p:cNvPr id="95252" name="Object 20"/>
            <p:cNvGraphicFramePr>
              <a:graphicFrameLocks noChangeAspect="1"/>
            </p:cNvGraphicFramePr>
            <p:nvPr/>
          </p:nvGraphicFramePr>
          <p:xfrm>
            <a:off x="1792" y="2024"/>
            <a:ext cx="1542" cy="300"/>
          </p:xfrm>
          <a:graphic>
            <a:graphicData uri="http://schemas.openxmlformats.org/presentationml/2006/ole">
              <p:oleObj spid="_x0000_s95252" name="Equation" r:id="rId3" imgW="812447" imgH="228501" progId="Equation.3">
                <p:embed/>
              </p:oleObj>
            </a:graphicData>
          </a:graphic>
        </p:graphicFrame>
      </p:grpSp>
      <p:sp>
        <p:nvSpPr>
          <p:cNvPr id="95254" name="Rectangle 22"/>
          <p:cNvSpPr>
            <a:spLocks noChangeArrowheads="1"/>
          </p:cNvSpPr>
          <p:nvPr/>
        </p:nvSpPr>
        <p:spPr bwMode="auto">
          <a:xfrm>
            <a:off x="0" y="476250"/>
            <a:ext cx="9144000" cy="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62004" y="228600"/>
            <a:ext cx="8153400" cy="533400"/>
          </a:xfrm>
        </p:spPr>
        <p:txBody>
          <a:bodyPr/>
          <a:lstStyle/>
          <a:p>
            <a:pPr eaLnBrk="1" hangingPunct="1"/>
            <a:r>
              <a:rPr lang="fa-IR" sz="4500" dirty="0" smtClean="0">
                <a:cs typeface="B Nazanin" pitchFamily="2" charset="-78"/>
              </a:rPr>
              <a:t>ارزیابی</a:t>
            </a:r>
            <a:endParaRPr lang="en-US" sz="4500" dirty="0" smtClean="0">
              <a:cs typeface="B Nazanin" pitchFamily="2" charset="-78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00" y="928670"/>
            <a:ext cx="7831138" cy="5181600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</a:pPr>
            <a:r>
              <a:rPr lang="en-US" sz="4000" b="1" dirty="0" smtClean="0"/>
              <a:t>Attendance </a:t>
            </a:r>
            <a:r>
              <a:rPr lang="en-US" sz="4000" b="1" dirty="0" smtClean="0">
                <a:solidFill>
                  <a:srgbClr val="00B050"/>
                </a:solidFill>
              </a:rPr>
              <a:t>10 %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sz="4000" b="1" dirty="0" smtClean="0"/>
              <a:t>Activity </a:t>
            </a:r>
            <a:r>
              <a:rPr lang="en-US" sz="4000" b="1" dirty="0" smtClean="0">
                <a:solidFill>
                  <a:srgbClr val="0070C0"/>
                </a:solidFill>
              </a:rPr>
              <a:t>20 %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sz="4000" b="1" dirty="0" smtClean="0"/>
              <a:t>Assignments &amp; Project </a:t>
            </a:r>
            <a:r>
              <a:rPr lang="en-US" sz="4000" b="1" dirty="0" smtClean="0">
                <a:solidFill>
                  <a:srgbClr val="7030A0"/>
                </a:solidFill>
              </a:rPr>
              <a:t>40%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sz="4000" b="1" dirty="0" smtClean="0"/>
              <a:t>Final </a:t>
            </a:r>
            <a:r>
              <a:rPr lang="en-US" sz="4000" b="1" dirty="0" smtClean="0">
                <a:solidFill>
                  <a:srgbClr val="C00000"/>
                </a:solidFill>
              </a:rPr>
              <a:t>40 %</a:t>
            </a:r>
            <a:r>
              <a:rPr lang="en-US" sz="4000" b="1" dirty="0" smtClean="0"/>
              <a:t> 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sz="4000" b="1" dirty="0" smtClean="0"/>
              <a:t>Total: </a:t>
            </a:r>
            <a:r>
              <a:rPr lang="en-US" sz="4000" b="1" dirty="0" smtClean="0">
                <a:solidFill>
                  <a:srgbClr val="00B0F0"/>
                </a:solidFill>
              </a:rPr>
              <a:t>110 %</a:t>
            </a:r>
            <a:r>
              <a:rPr lang="en-US" sz="4000" b="1" dirty="0" smtClean="0"/>
              <a:t> !!!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4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a-IR">
                <a:cs typeface="B Roya" pitchFamily="2" charset="-78"/>
              </a:rPr>
              <a:t>2-2 مشخصات متناهی زبانها</a:t>
            </a:r>
            <a:endParaRPr lang="en-US">
              <a:cs typeface="B Roya" pitchFamily="2" charset="-78"/>
            </a:endParaRPr>
          </a:p>
        </p:txBody>
      </p:sp>
      <p:sp>
        <p:nvSpPr>
          <p:cNvPr id="96265" name="Text Box 9"/>
          <p:cNvSpPr txBox="1">
            <a:spLocks noChangeArrowheads="1"/>
          </p:cNvSpPr>
          <p:nvPr/>
        </p:nvSpPr>
        <p:spPr bwMode="auto">
          <a:xfrm>
            <a:off x="468313" y="1042988"/>
            <a:ext cx="8207375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>
                <a:solidFill>
                  <a:schemeClr val="accent1"/>
                </a:solidFill>
              </a:rPr>
              <a:t>یک زبان به صورت یک مجموعه از رشته ها روی یک الفبا تعریف شده است.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96266" name="Text Box 10"/>
          <p:cNvSpPr txBox="1">
            <a:spLocks noChangeArrowheads="1"/>
          </p:cNvSpPr>
          <p:nvPr/>
        </p:nvSpPr>
        <p:spPr bwMode="auto">
          <a:xfrm>
            <a:off x="0" y="2508250"/>
            <a:ext cx="8748713" cy="3297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/>
              <a:t>زبان </a:t>
            </a:r>
            <a:r>
              <a:rPr lang="en-US"/>
              <a:t>L</a:t>
            </a:r>
            <a:r>
              <a:rPr lang="fa-IR"/>
              <a:t> از رشته هایی روی </a:t>
            </a:r>
            <a:r>
              <a:rPr lang="en-US"/>
              <a:t>a,b}</a:t>
            </a:r>
            <a:r>
              <a:rPr lang="fa-IR"/>
              <a:t> </a:t>
            </a:r>
            <a:r>
              <a:rPr lang="en-US"/>
              <a:t>{</a:t>
            </a:r>
            <a:r>
              <a:rPr lang="fa-IR"/>
              <a:t> که با یک </a:t>
            </a:r>
            <a:r>
              <a:rPr lang="en-US"/>
              <a:t>a</a:t>
            </a:r>
            <a:r>
              <a:rPr lang="fa-IR"/>
              <a:t> شروع شده و طول  زوج دارند به صورت زیر تعریف می شود:</a:t>
            </a:r>
          </a:p>
          <a:p>
            <a:pPr>
              <a:spcBef>
                <a:spcPct val="50000"/>
              </a:spcBef>
            </a:pPr>
            <a:r>
              <a:rPr lang="en-US"/>
              <a:t>(i</a:t>
            </a:r>
            <a:r>
              <a:rPr lang="fa-IR"/>
              <a:t> پایه:</a:t>
            </a:r>
            <a:r>
              <a:rPr lang="en-US"/>
              <a:t>aa,ab</a:t>
            </a:r>
            <a:r>
              <a:rPr lang="ru-RU">
                <a:cs typeface="Arial" charset="0"/>
              </a:rPr>
              <a:t>є</a:t>
            </a:r>
            <a:r>
              <a:rPr lang="en-US"/>
              <a:t>L</a:t>
            </a:r>
            <a:r>
              <a:rPr lang="fa-IR"/>
              <a:t> .</a:t>
            </a:r>
          </a:p>
          <a:p>
            <a:pPr>
              <a:spcBef>
                <a:spcPct val="50000"/>
              </a:spcBef>
            </a:pPr>
            <a:r>
              <a:rPr lang="en-US"/>
              <a:t>(ii</a:t>
            </a:r>
            <a:r>
              <a:rPr lang="fa-IR"/>
              <a:t> گام بازگشت:اگر </a:t>
            </a:r>
            <a:r>
              <a:rPr lang="en-US"/>
              <a:t>u</a:t>
            </a:r>
            <a:r>
              <a:rPr lang="ru-RU">
                <a:cs typeface="Arial" charset="0"/>
              </a:rPr>
              <a:t>є</a:t>
            </a:r>
            <a:r>
              <a:rPr lang="en-US"/>
              <a:t>L</a:t>
            </a:r>
            <a:r>
              <a:rPr lang="fa-IR"/>
              <a:t> باشد،آنگاه</a:t>
            </a:r>
            <a:r>
              <a:rPr lang="en-US"/>
              <a:t>uaa,uab,uba,ubb</a:t>
            </a:r>
            <a:r>
              <a:rPr lang="ru-RU">
                <a:cs typeface="Arial" charset="0"/>
              </a:rPr>
              <a:t>є</a:t>
            </a:r>
            <a:r>
              <a:rPr lang="en-US"/>
              <a:t>L</a:t>
            </a:r>
            <a:r>
              <a:rPr lang="fa-IR"/>
              <a:t>است.</a:t>
            </a:r>
          </a:p>
          <a:p>
            <a:pPr>
              <a:spcBef>
                <a:spcPct val="50000"/>
              </a:spcBef>
            </a:pPr>
            <a:r>
              <a:rPr lang="en-US"/>
              <a:t>(iii</a:t>
            </a:r>
            <a:r>
              <a:rPr lang="fa-IR"/>
              <a:t> همبستگی:یک رشته</a:t>
            </a:r>
            <a:r>
              <a:rPr lang="en-US"/>
              <a:t>u</a:t>
            </a:r>
            <a:r>
              <a:rPr lang="ru-RU">
                <a:cs typeface="Arial" charset="0"/>
              </a:rPr>
              <a:t>є</a:t>
            </a:r>
            <a:r>
              <a:rPr lang="en-US"/>
              <a:t>L</a:t>
            </a:r>
            <a:r>
              <a:rPr lang="fa-IR"/>
              <a:t> است اگر آن بتواند با تکرار متناهی از مرحله گام بازگشت از عنصر پایه ای بدست آید.</a:t>
            </a:r>
            <a:endParaRPr lang="en-US"/>
          </a:p>
        </p:txBody>
      </p:sp>
      <p:sp>
        <p:nvSpPr>
          <p:cNvPr id="96269" name="AutoShape 13"/>
          <p:cNvSpPr>
            <a:spLocks noChangeArrowheads="1"/>
          </p:cNvSpPr>
          <p:nvPr/>
        </p:nvSpPr>
        <p:spPr bwMode="auto">
          <a:xfrm>
            <a:off x="7235825" y="2060575"/>
            <a:ext cx="1439863" cy="431800"/>
          </a:xfrm>
          <a:prstGeom prst="roundRect">
            <a:avLst>
              <a:gd name="adj" fmla="val 16667"/>
            </a:avLst>
          </a:prstGeom>
          <a:noFill/>
          <a:ln w="22225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fa-IR"/>
              <a:t>مثال:</a:t>
            </a:r>
            <a:endParaRPr lang="en-US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95" name="Rectangle 1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a-IR">
                <a:cs typeface="B Roya" pitchFamily="2" charset="-78"/>
              </a:rPr>
              <a:t>2-2 مشخصات متناهی زبانها</a:t>
            </a:r>
            <a:endParaRPr lang="en-US">
              <a:cs typeface="B Roya" pitchFamily="2" charset="-78"/>
            </a:endParaRPr>
          </a:p>
        </p:txBody>
      </p:sp>
      <p:grpSp>
        <p:nvGrpSpPr>
          <p:cNvPr id="97300" name="Group 20"/>
          <p:cNvGrpSpPr>
            <a:grpSpLocks/>
          </p:cNvGrpSpPr>
          <p:nvPr/>
        </p:nvGrpSpPr>
        <p:grpSpPr bwMode="auto">
          <a:xfrm>
            <a:off x="395288" y="1711325"/>
            <a:ext cx="8353425" cy="2870200"/>
            <a:chOff x="249" y="1078"/>
            <a:chExt cx="5262" cy="1808"/>
          </a:xfrm>
        </p:grpSpPr>
        <p:sp>
          <p:nvSpPr>
            <p:cNvPr id="97296" name="Text Box 16"/>
            <p:cNvSpPr txBox="1">
              <a:spLocks noChangeArrowheads="1"/>
            </p:cNvSpPr>
            <p:nvPr/>
          </p:nvSpPr>
          <p:spPr bwMode="auto">
            <a:xfrm>
              <a:off x="249" y="1078"/>
              <a:ext cx="5262" cy="180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a-IR">
                  <a:solidFill>
                    <a:schemeClr val="accent1"/>
                  </a:solidFill>
                </a:rPr>
                <a:t>الحاق دو زبان </a:t>
              </a:r>
              <a:r>
                <a:rPr lang="en-US">
                  <a:solidFill>
                    <a:schemeClr val="accent1"/>
                  </a:solidFill>
                </a:rPr>
                <a:t>X,Y</a:t>
              </a:r>
              <a:r>
                <a:rPr lang="fa-IR">
                  <a:solidFill>
                    <a:schemeClr val="accent1"/>
                  </a:solidFill>
                </a:rPr>
                <a:t>:</a:t>
              </a:r>
            </a:p>
            <a:p>
              <a:pPr>
                <a:spcBef>
                  <a:spcPct val="50000"/>
                </a:spcBef>
              </a:pPr>
              <a:r>
                <a:rPr lang="fa-IR"/>
                <a:t>الحاق زبانهای </a:t>
              </a:r>
              <a:r>
                <a:rPr lang="en-US"/>
                <a:t>X</a:t>
              </a:r>
              <a:r>
                <a:rPr lang="fa-IR"/>
                <a:t>و</a:t>
              </a:r>
              <a:r>
                <a:rPr lang="en-US"/>
                <a:t>Y</a:t>
              </a:r>
              <a:r>
                <a:rPr lang="fa-IR"/>
                <a:t> که به صورت </a:t>
              </a:r>
              <a:r>
                <a:rPr lang="en-US"/>
                <a:t>XY</a:t>
              </a:r>
              <a:r>
                <a:rPr lang="fa-IR"/>
                <a:t> نشان می دهیم، زبان</a:t>
              </a:r>
            </a:p>
            <a:p>
              <a:pPr algn="l">
                <a:spcBef>
                  <a:spcPct val="50000"/>
                </a:spcBef>
              </a:pPr>
              <a:r>
                <a:rPr lang="en-US"/>
                <a:t>XY={uv l  u</a:t>
              </a:r>
              <a:r>
                <a:rPr lang="ru-RU">
                  <a:cs typeface="Arial" charset="0"/>
                </a:rPr>
                <a:t>є</a:t>
              </a:r>
              <a:r>
                <a:rPr lang="en-US"/>
                <a:t>X  and  v</a:t>
              </a:r>
              <a:r>
                <a:rPr lang="ru-RU">
                  <a:cs typeface="Arial" charset="0"/>
                </a:rPr>
                <a:t>є</a:t>
              </a:r>
              <a:r>
                <a:rPr lang="en-US"/>
                <a:t>Y}</a:t>
              </a:r>
            </a:p>
            <a:p>
              <a:pPr>
                <a:spcBef>
                  <a:spcPct val="50000"/>
                </a:spcBef>
              </a:pPr>
              <a:r>
                <a:rPr lang="fa-IR"/>
                <a:t>است.</a:t>
              </a:r>
              <a:r>
                <a:rPr lang="en-US"/>
                <a:t>n</a:t>
              </a:r>
              <a:r>
                <a:rPr lang="fa-IR"/>
                <a:t> مرتبه الحاق </a:t>
              </a:r>
              <a:r>
                <a:rPr lang="en-US"/>
                <a:t>X</a:t>
              </a:r>
              <a:r>
                <a:rPr lang="fa-IR"/>
                <a:t> با خودش را به صورت </a:t>
              </a:r>
              <a:r>
                <a:rPr lang="en-US"/>
                <a:t>X </a:t>
              </a:r>
              <a:r>
                <a:rPr lang="fa-IR"/>
                <a:t> نشان می دهیم. </a:t>
              </a:r>
              <a:r>
                <a:rPr lang="en-US"/>
                <a:t>X </a:t>
              </a:r>
              <a:r>
                <a:rPr lang="fa-IR"/>
                <a:t> به صورت </a:t>
              </a:r>
              <a:r>
                <a:rPr lang="el-GR"/>
                <a:t>λ</a:t>
              </a:r>
              <a:r>
                <a:rPr lang="en-US"/>
                <a:t>}</a:t>
              </a:r>
              <a:r>
                <a:rPr lang="he-IL"/>
                <a:t> </a:t>
              </a:r>
              <a:r>
                <a:rPr lang="en-US"/>
                <a:t>{</a:t>
              </a:r>
              <a:r>
                <a:rPr lang="fa-IR"/>
                <a:t> تعریف می شود.</a:t>
              </a:r>
              <a:endParaRPr lang="en-US"/>
            </a:p>
          </p:txBody>
        </p:sp>
        <p:sp>
          <p:nvSpPr>
            <p:cNvPr id="97297" name="Text Box 17"/>
            <p:cNvSpPr txBox="1">
              <a:spLocks noChangeArrowheads="1"/>
            </p:cNvSpPr>
            <p:nvPr/>
          </p:nvSpPr>
          <p:spPr bwMode="auto">
            <a:xfrm>
              <a:off x="1909" y="2207"/>
              <a:ext cx="27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n</a:t>
              </a:r>
            </a:p>
          </p:txBody>
        </p:sp>
        <p:sp>
          <p:nvSpPr>
            <p:cNvPr id="97298" name="Text Box 18"/>
            <p:cNvSpPr txBox="1">
              <a:spLocks noChangeArrowheads="1"/>
            </p:cNvSpPr>
            <p:nvPr/>
          </p:nvSpPr>
          <p:spPr bwMode="auto">
            <a:xfrm>
              <a:off x="422" y="2228"/>
              <a:ext cx="31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0</a:t>
              </a:r>
            </a:p>
          </p:txBody>
        </p:sp>
      </p:grp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26" name="Rectangle 2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a-IR">
                <a:cs typeface="B Roya" pitchFamily="2" charset="-78"/>
              </a:rPr>
              <a:t>2-2 مشخصات متناهی زبانها</a:t>
            </a:r>
            <a:endParaRPr lang="en-US">
              <a:cs typeface="B Roya" pitchFamily="2" charset="-78"/>
            </a:endParaRPr>
          </a:p>
        </p:txBody>
      </p:sp>
      <p:grpSp>
        <p:nvGrpSpPr>
          <p:cNvPr id="98334" name="Group 30"/>
          <p:cNvGrpSpPr>
            <a:grpSpLocks/>
          </p:cNvGrpSpPr>
          <p:nvPr/>
        </p:nvGrpSpPr>
        <p:grpSpPr bwMode="auto">
          <a:xfrm>
            <a:off x="179388" y="1227138"/>
            <a:ext cx="8515350" cy="4794250"/>
            <a:chOff x="147" y="460"/>
            <a:chExt cx="5364" cy="3020"/>
          </a:xfrm>
        </p:grpSpPr>
        <p:sp>
          <p:nvSpPr>
            <p:cNvPr id="98327" name="Text Box 23"/>
            <p:cNvSpPr txBox="1">
              <a:spLocks noChangeArrowheads="1"/>
            </p:cNvSpPr>
            <p:nvPr/>
          </p:nvSpPr>
          <p:spPr bwMode="auto">
            <a:xfrm>
              <a:off x="249" y="460"/>
              <a:ext cx="5262" cy="30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a-IR">
                  <a:solidFill>
                    <a:schemeClr val="accent1"/>
                  </a:solidFill>
                </a:rPr>
                <a:t>مثال</a:t>
              </a:r>
              <a:r>
                <a:rPr lang="fa-IR"/>
                <a:t>:فرض کنید که </a:t>
              </a:r>
              <a:r>
                <a:rPr lang="en-US"/>
                <a:t>X={a,b,c} </a:t>
              </a:r>
              <a:r>
                <a:rPr lang="fa-IR"/>
                <a:t> و </a:t>
              </a:r>
              <a:r>
                <a:rPr lang="en-US"/>
                <a:t>Y= {abb,ba} </a:t>
              </a:r>
              <a:r>
                <a:rPr lang="fa-IR"/>
                <a:t> است. در اینصورت              </a:t>
              </a:r>
              <a:r>
                <a:rPr lang="en-US"/>
                <a:t>XY= aabb,babb,cabb,aba,bba.cba</a:t>
              </a:r>
            </a:p>
            <a:p>
              <a:pPr algn="l">
                <a:spcBef>
                  <a:spcPct val="50000"/>
                </a:spcBef>
              </a:pPr>
              <a:r>
                <a:rPr lang="en-US"/>
                <a:t>}</a:t>
              </a:r>
              <a:r>
                <a:rPr lang="he-IL"/>
                <a:t>גּ</a:t>
              </a:r>
              <a:r>
                <a:rPr lang="en-US"/>
                <a:t>{</a:t>
              </a:r>
              <a:r>
                <a:rPr lang="fa-IR"/>
                <a:t> </a:t>
              </a:r>
              <a:r>
                <a:rPr lang="en-US"/>
                <a:t>X =</a:t>
              </a:r>
            </a:p>
            <a:p>
              <a:pPr algn="l">
                <a:spcBef>
                  <a:spcPct val="50000"/>
                </a:spcBef>
              </a:pPr>
              <a:r>
                <a:rPr lang="en-US"/>
                <a:t>X =X= {a,b,c}</a:t>
              </a:r>
            </a:p>
            <a:p>
              <a:pPr algn="l">
                <a:spcBef>
                  <a:spcPct val="50000"/>
                </a:spcBef>
              </a:pPr>
              <a:r>
                <a:rPr lang="en-US"/>
                <a:t>X =XX= {aa,ab,ac,ba,bb,bc,ca,cb,cc}</a:t>
              </a:r>
            </a:p>
            <a:p>
              <a:pPr algn="l">
                <a:spcBef>
                  <a:spcPct val="50000"/>
                </a:spcBef>
              </a:pPr>
              <a:r>
                <a:rPr lang="en-US"/>
                <a:t>X  =X X= {aaa,aab,aac,aba,abb,abc,aca,acb,acc,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baa,bab,bac,bba,bbb,bbc,bca,bcb,bcc 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caa,cab,cac,cba,cbb,cbc,cca,ccb,ccc} </a:t>
              </a:r>
            </a:p>
          </p:txBody>
        </p:sp>
        <p:sp>
          <p:nvSpPr>
            <p:cNvPr id="98328" name="Text Box 24"/>
            <p:cNvSpPr txBox="1">
              <a:spLocks noChangeArrowheads="1"/>
            </p:cNvSpPr>
            <p:nvPr/>
          </p:nvSpPr>
          <p:spPr bwMode="auto">
            <a:xfrm>
              <a:off x="385" y="1117"/>
              <a:ext cx="19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0</a:t>
              </a:r>
            </a:p>
          </p:txBody>
        </p:sp>
        <p:sp>
          <p:nvSpPr>
            <p:cNvPr id="98329" name="Text Box 25"/>
            <p:cNvSpPr txBox="1">
              <a:spLocks noChangeArrowheads="1"/>
            </p:cNvSpPr>
            <p:nvPr/>
          </p:nvSpPr>
          <p:spPr bwMode="auto">
            <a:xfrm>
              <a:off x="420" y="1491"/>
              <a:ext cx="15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1</a:t>
              </a:r>
            </a:p>
          </p:txBody>
        </p:sp>
        <p:sp>
          <p:nvSpPr>
            <p:cNvPr id="98330" name="Text Box 26"/>
            <p:cNvSpPr txBox="1">
              <a:spLocks noChangeArrowheads="1"/>
            </p:cNvSpPr>
            <p:nvPr/>
          </p:nvSpPr>
          <p:spPr bwMode="auto">
            <a:xfrm>
              <a:off x="295" y="1910"/>
              <a:ext cx="295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2</a:t>
              </a:r>
            </a:p>
          </p:txBody>
        </p:sp>
        <p:sp>
          <p:nvSpPr>
            <p:cNvPr id="98331" name="Text Box 27"/>
            <p:cNvSpPr txBox="1">
              <a:spLocks noChangeArrowheads="1"/>
            </p:cNvSpPr>
            <p:nvPr/>
          </p:nvSpPr>
          <p:spPr bwMode="auto">
            <a:xfrm>
              <a:off x="749" y="2296"/>
              <a:ext cx="24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2</a:t>
              </a:r>
            </a:p>
          </p:txBody>
        </p:sp>
        <p:sp>
          <p:nvSpPr>
            <p:cNvPr id="98332" name="Text Box 28"/>
            <p:cNvSpPr txBox="1">
              <a:spLocks noChangeArrowheads="1"/>
            </p:cNvSpPr>
            <p:nvPr/>
          </p:nvSpPr>
          <p:spPr bwMode="auto">
            <a:xfrm>
              <a:off x="147" y="2307"/>
              <a:ext cx="454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3</a:t>
              </a:r>
            </a:p>
          </p:txBody>
        </p:sp>
      </p:grp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52" name="Rectangle 2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a-IR"/>
              <a:t>2-2 مشخصات متناهی زبانها</a:t>
            </a:r>
            <a:endParaRPr lang="en-US"/>
          </a:p>
        </p:txBody>
      </p:sp>
      <p:sp>
        <p:nvSpPr>
          <p:cNvPr id="99353" name="Text Box 25"/>
          <p:cNvSpPr txBox="1">
            <a:spLocks noChangeArrowheads="1"/>
          </p:cNvSpPr>
          <p:nvPr/>
        </p:nvSpPr>
        <p:spPr bwMode="auto">
          <a:xfrm>
            <a:off x="611188" y="1549400"/>
            <a:ext cx="80645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>
                <a:cs typeface="Arial" charset="0"/>
              </a:rPr>
              <a:t>فرض کنید که </a:t>
            </a:r>
            <a:r>
              <a:rPr lang="en-US">
                <a:cs typeface="Arial" charset="0"/>
              </a:rPr>
              <a:t>X</a:t>
            </a:r>
            <a:r>
              <a:rPr lang="fa-IR">
                <a:cs typeface="Arial" charset="0"/>
              </a:rPr>
              <a:t> یک مجموعه باشد. در این صورت:</a:t>
            </a:r>
            <a:endParaRPr lang="en-US">
              <a:cs typeface="Arial" charset="0"/>
            </a:endParaRPr>
          </a:p>
        </p:txBody>
      </p:sp>
      <p:grpSp>
        <p:nvGrpSpPr>
          <p:cNvPr id="99369" name="Group 41"/>
          <p:cNvGrpSpPr>
            <a:grpSpLocks/>
          </p:cNvGrpSpPr>
          <p:nvPr/>
        </p:nvGrpSpPr>
        <p:grpSpPr bwMode="auto">
          <a:xfrm>
            <a:off x="468313" y="3570288"/>
            <a:ext cx="8135937" cy="1587500"/>
            <a:chOff x="295" y="1706"/>
            <a:chExt cx="5125" cy="1000"/>
          </a:xfrm>
        </p:grpSpPr>
        <p:sp>
          <p:nvSpPr>
            <p:cNvPr id="99367" name="Text Box 39"/>
            <p:cNvSpPr txBox="1">
              <a:spLocks noChangeArrowheads="1"/>
            </p:cNvSpPr>
            <p:nvPr/>
          </p:nvSpPr>
          <p:spPr bwMode="auto">
            <a:xfrm>
              <a:off x="295" y="1706"/>
              <a:ext cx="5080" cy="10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accent1"/>
                  </a:solidFill>
                  <a:cs typeface="Roya" pitchFamily="2" charset="-78"/>
                </a:rPr>
                <a:t>X*</a:t>
              </a:r>
              <a:r>
                <a:rPr lang="fa-IR">
                  <a:cs typeface="Roya" pitchFamily="2" charset="-78"/>
                </a:rPr>
                <a:t> شامل تمامی رشته هایی است که می توانند از عناصر </a:t>
              </a:r>
              <a:r>
                <a:rPr lang="en-US">
                  <a:cs typeface="Roya" pitchFamily="2" charset="-78"/>
                </a:rPr>
                <a:t>X</a:t>
              </a:r>
              <a:r>
                <a:rPr lang="fa-IR">
                  <a:cs typeface="Roya" pitchFamily="2" charset="-78"/>
                </a:rPr>
                <a:t> ساخته شوند. </a:t>
              </a:r>
            </a:p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accent1"/>
                  </a:solidFill>
                  <a:cs typeface="Roya" pitchFamily="2" charset="-78"/>
                </a:rPr>
                <a:t>X </a:t>
              </a:r>
              <a:r>
                <a:rPr lang="fa-IR">
                  <a:solidFill>
                    <a:schemeClr val="accent1"/>
                  </a:solidFill>
                  <a:cs typeface="Roya" pitchFamily="2" charset="-78"/>
                </a:rPr>
                <a:t> </a:t>
              </a:r>
              <a:r>
                <a:rPr lang="fa-IR">
                  <a:cs typeface="Roya" pitchFamily="2" charset="-78"/>
                </a:rPr>
                <a:t>مجموعه رشته های غیر تهی ایجاد شده از </a:t>
              </a:r>
              <a:r>
                <a:rPr lang="en-US">
                  <a:cs typeface="Roya" pitchFamily="2" charset="-78"/>
                </a:rPr>
                <a:t>X</a:t>
              </a:r>
              <a:r>
                <a:rPr lang="fa-IR">
                  <a:cs typeface="Roya" pitchFamily="2" charset="-78"/>
                </a:rPr>
                <a:t> است.</a:t>
              </a:r>
              <a:endParaRPr lang="en-US">
                <a:cs typeface="Roya" pitchFamily="2" charset="-78"/>
              </a:endParaRPr>
            </a:p>
          </p:txBody>
        </p:sp>
        <p:sp>
          <p:nvSpPr>
            <p:cNvPr id="99368" name="Text Box 40"/>
            <p:cNvSpPr txBox="1">
              <a:spLocks noChangeArrowheads="1"/>
            </p:cNvSpPr>
            <p:nvPr/>
          </p:nvSpPr>
          <p:spPr bwMode="auto">
            <a:xfrm>
              <a:off x="5193" y="2319"/>
              <a:ext cx="227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accent1"/>
                  </a:solidFill>
                  <a:cs typeface="Arial" charset="0"/>
                </a:rPr>
                <a:t>+</a:t>
              </a:r>
            </a:p>
          </p:txBody>
        </p:sp>
      </p:grpSp>
      <p:sp>
        <p:nvSpPr>
          <p:cNvPr id="99378" name="Rectangle 50"/>
          <p:cNvSpPr>
            <a:spLocks noChangeArrowheads="1"/>
          </p:cNvSpPr>
          <p:nvPr/>
        </p:nvSpPr>
        <p:spPr bwMode="auto">
          <a:xfrm>
            <a:off x="0" y="3043238"/>
            <a:ext cx="9144000" cy="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graphicFrame>
        <p:nvGraphicFramePr>
          <p:cNvPr id="99377" name="Object 49"/>
          <p:cNvGraphicFramePr>
            <a:graphicFrameLocks noChangeAspect="1"/>
          </p:cNvGraphicFramePr>
          <p:nvPr/>
        </p:nvGraphicFramePr>
        <p:xfrm>
          <a:off x="2268538" y="2205038"/>
          <a:ext cx="1584325" cy="965200"/>
        </p:xfrm>
        <a:graphic>
          <a:graphicData uri="http://schemas.openxmlformats.org/presentationml/2006/ole">
            <p:oleObj spid="_x0000_s99377" name="Equation" r:id="rId3" imgW="660113" imgH="406224" progId="Equation.3">
              <p:embed/>
            </p:oleObj>
          </a:graphicData>
        </a:graphic>
      </p:graphicFrame>
      <p:sp>
        <p:nvSpPr>
          <p:cNvPr id="99379" name="Rectangle 51"/>
          <p:cNvSpPr>
            <a:spLocks noChangeArrowheads="1"/>
          </p:cNvSpPr>
          <p:nvPr/>
        </p:nvSpPr>
        <p:spPr bwMode="auto">
          <a:xfrm>
            <a:off x="0" y="3814763"/>
            <a:ext cx="9144000" cy="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9381" name="Rectangle 53"/>
          <p:cNvSpPr>
            <a:spLocks noChangeArrowheads="1"/>
          </p:cNvSpPr>
          <p:nvPr/>
        </p:nvSpPr>
        <p:spPr bwMode="auto">
          <a:xfrm>
            <a:off x="0" y="3043238"/>
            <a:ext cx="9144000" cy="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graphicFrame>
        <p:nvGraphicFramePr>
          <p:cNvPr id="99380" name="Object 52"/>
          <p:cNvGraphicFramePr>
            <a:graphicFrameLocks noChangeAspect="1"/>
          </p:cNvGraphicFramePr>
          <p:nvPr/>
        </p:nvGraphicFramePr>
        <p:xfrm>
          <a:off x="5795963" y="2173288"/>
          <a:ext cx="1555750" cy="947737"/>
        </p:xfrm>
        <a:graphic>
          <a:graphicData uri="http://schemas.openxmlformats.org/presentationml/2006/ole">
            <p:oleObj spid="_x0000_s99380" name="Equation" r:id="rId4" imgW="660113" imgH="406224" progId="Equation.3">
              <p:embed/>
            </p:oleObj>
          </a:graphicData>
        </a:graphic>
      </p:graphicFrame>
      <p:sp>
        <p:nvSpPr>
          <p:cNvPr id="99382" name="Rectangle 54"/>
          <p:cNvSpPr>
            <a:spLocks noChangeArrowheads="1"/>
          </p:cNvSpPr>
          <p:nvPr/>
        </p:nvSpPr>
        <p:spPr bwMode="auto">
          <a:xfrm>
            <a:off x="0" y="3814763"/>
            <a:ext cx="9144000" cy="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8" name="Rectangle 1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a-IR"/>
              <a:t>2-2 مشخصات متناهی زبانها</a:t>
            </a:r>
            <a:endParaRPr lang="en-US"/>
          </a:p>
        </p:txBody>
      </p:sp>
      <p:sp>
        <p:nvSpPr>
          <p:cNvPr id="100369" name="Text Box 17"/>
          <p:cNvSpPr txBox="1">
            <a:spLocks noChangeArrowheads="1"/>
          </p:cNvSpPr>
          <p:nvPr/>
        </p:nvSpPr>
        <p:spPr bwMode="auto">
          <a:xfrm>
            <a:off x="395288" y="1928813"/>
            <a:ext cx="8424862" cy="2868612"/>
          </a:xfrm>
          <a:prstGeom prst="rect">
            <a:avLst/>
          </a:prstGeom>
          <a:solidFill>
            <a:srgbClr val="CCFFCC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a-IR">
                <a:solidFill>
                  <a:schemeClr val="accent1"/>
                </a:solidFill>
              </a:rPr>
              <a:t>مثال:</a:t>
            </a:r>
          </a:p>
          <a:p>
            <a:pPr algn="just">
              <a:spcBef>
                <a:spcPct val="50000"/>
              </a:spcBef>
            </a:pPr>
            <a:r>
              <a:rPr lang="fa-IR"/>
              <a:t>زبان </a:t>
            </a:r>
            <a:r>
              <a:rPr lang="en-US"/>
              <a:t>L={a,b}*{bb}{a,b}* </a:t>
            </a:r>
            <a:r>
              <a:rPr lang="fa-IR"/>
              <a:t> شامل تمامی رشته های روی </a:t>
            </a:r>
            <a:r>
              <a:rPr lang="en-US"/>
              <a:t>{a,b }</a:t>
            </a:r>
            <a:r>
              <a:rPr lang="fa-IR"/>
              <a:t> است که دارای زیر رشته </a:t>
            </a:r>
            <a:r>
              <a:rPr lang="en-US"/>
              <a:t>bb</a:t>
            </a:r>
            <a:r>
              <a:rPr lang="fa-IR"/>
              <a:t> می باشد. الحاق مجموعه </a:t>
            </a:r>
            <a:r>
              <a:rPr lang="en-US"/>
              <a:t>{bb}</a:t>
            </a:r>
            <a:r>
              <a:rPr lang="fa-IR"/>
              <a:t> ما را وجود </a:t>
            </a:r>
            <a:r>
              <a:rPr lang="en-US"/>
              <a:t>bb</a:t>
            </a:r>
            <a:r>
              <a:rPr lang="fa-IR"/>
              <a:t> در هر رشته از </a:t>
            </a:r>
            <a:r>
              <a:rPr lang="en-US"/>
              <a:t>L</a:t>
            </a:r>
            <a:r>
              <a:rPr lang="fa-IR"/>
              <a:t> مطمئن می سازد. مجموعه های </a:t>
            </a:r>
            <a:r>
              <a:rPr lang="en-US"/>
              <a:t>{a,b} *</a:t>
            </a:r>
            <a:r>
              <a:rPr lang="fa-IR"/>
              <a:t> مشخص می کنند که هر تعدادی </a:t>
            </a:r>
            <a:r>
              <a:rPr lang="en-US"/>
              <a:t>a</a:t>
            </a:r>
            <a:r>
              <a:rPr lang="fa-IR"/>
              <a:t>و</a:t>
            </a:r>
            <a:r>
              <a:rPr lang="en-US"/>
              <a:t>b</a:t>
            </a:r>
            <a:r>
              <a:rPr lang="fa-IR"/>
              <a:t> با هر ترتیبی می تواند بعد یا قبل از </a:t>
            </a:r>
            <a:r>
              <a:rPr lang="en-US"/>
              <a:t>bb</a:t>
            </a:r>
            <a:r>
              <a:rPr lang="fa-IR"/>
              <a:t> قرار بگیرند.</a:t>
            </a:r>
            <a:endParaRPr lang="en-US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منابع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7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85860"/>
            <a:ext cx="7826769" cy="4538683"/>
          </a:xfrm>
          <a:prstGeom prst="rect">
            <a:avLst/>
          </a:prstGeom>
          <a:noFill/>
          <a:ln w="222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3563938" y="188913"/>
            <a:ext cx="51117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فصل اول: ریاضیات مقدماتی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2339" name="Rectangle 3"/>
          <p:cNvSpPr>
            <a:spLocks noChangeArrowheads="1"/>
          </p:cNvSpPr>
          <p:nvPr/>
        </p:nvSpPr>
        <p:spPr bwMode="auto">
          <a:xfrm>
            <a:off x="539750" y="1341438"/>
            <a:ext cx="80645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fa-IR" sz="4000" dirty="0"/>
              <a:t>اهداف رفتاري:</a:t>
            </a:r>
            <a:endParaRPr lang="en-US" sz="4000" dirty="0"/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fa-IR" sz="2600" dirty="0"/>
              <a:t>دانشجو پس  از مطالعه اين فصل با مفاهيم زير آشنا خواهد شد: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fa-IR" sz="2600" dirty="0"/>
          </a:p>
          <a:p>
            <a:pPr lvl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 </a:t>
            </a:r>
            <a:r>
              <a:rPr lang="fa-IR" dirty="0" smtClean="0"/>
              <a:t>مفهوم </a:t>
            </a:r>
            <a:r>
              <a:rPr lang="fa-IR" dirty="0"/>
              <a:t>تابع</a:t>
            </a:r>
          </a:p>
          <a:p>
            <a:pPr lvl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fa-IR" dirty="0"/>
              <a:t> نظریه مجموعه ها</a:t>
            </a:r>
          </a:p>
          <a:p>
            <a:pPr lvl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fa-IR" dirty="0" smtClean="0"/>
              <a:t>گراف </a:t>
            </a:r>
            <a:r>
              <a:rPr lang="fa-IR" dirty="0"/>
              <a:t>و انواع آن</a:t>
            </a:r>
            <a:endParaRPr lang="en-US" sz="2300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4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/>
      <p:bldP spid="1423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a-IR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1-1توابع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827088" y="1341438"/>
            <a:ext cx="7724775" cy="12239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fa-IR" dirty="0"/>
              <a:t>تابع </a:t>
            </a:r>
            <a:r>
              <a:rPr lang="en-US" dirty="0"/>
              <a:t>f</a:t>
            </a:r>
            <a:r>
              <a:rPr lang="fa-IR" dirty="0"/>
              <a:t>: تشکیل شده از یک متغیر با قاعده و قانون می باشد که به ازاء یک مقدار </a:t>
            </a:r>
            <a:r>
              <a:rPr lang="en-US" dirty="0"/>
              <a:t>x</a:t>
            </a:r>
            <a:r>
              <a:rPr lang="fa-IR" dirty="0"/>
              <a:t> ، مقدار منحصر به فردی را به </a:t>
            </a:r>
            <a:r>
              <a:rPr lang="en-US" dirty="0"/>
              <a:t>f(x)</a:t>
            </a:r>
            <a:r>
              <a:rPr lang="fa-IR" dirty="0"/>
              <a:t> نسبت می دهد.</a:t>
            </a:r>
            <a:endParaRPr lang="en-US" dirty="0"/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827088" y="2843213"/>
            <a:ext cx="7705725" cy="9461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a-IR"/>
              <a:t>نمودار یک تابع: مجموعه ای است از کلیه زوجهای مرتب که بوسیله تابع تعیین می شوند.</a:t>
            </a:r>
            <a:endParaRPr lang="en-US"/>
          </a:p>
        </p:txBody>
      </p:sp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755650" y="4067175"/>
            <a:ext cx="7777163" cy="94615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a-IR"/>
              <a:t>دامنه یک تابع: مجموعه مقادیری است که تابع به ازاء آنها تعریف می شود </a:t>
            </a:r>
            <a:endParaRPr lang="en-US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/>
      <p:bldP spid="71685" grpId="0" animBg="1"/>
      <p:bldP spid="71686" grpId="0" animBg="1"/>
      <p:bldP spid="7169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  <a:noFill/>
          <a:ln/>
        </p:spPr>
        <p:txBody>
          <a:bodyPr/>
          <a:lstStyle/>
          <a:p>
            <a:r>
              <a:rPr lang="fa-IR" dirty="0" smtClean="0">
                <a:cs typeface="B Roya" pitchFamily="2" charset="-78"/>
              </a:rPr>
              <a:t>1-2 </a:t>
            </a:r>
            <a:r>
              <a:rPr lang="fa-IR" dirty="0">
                <a:cs typeface="B Roya" pitchFamily="2" charset="-78"/>
              </a:rPr>
              <a:t>نظریه مجموعه ها</a:t>
            </a:r>
            <a:endParaRPr lang="en-US" sz="2800" dirty="0">
              <a:cs typeface="B Roya" pitchFamily="2" charset="-78"/>
            </a:endParaRPr>
          </a:p>
        </p:txBody>
      </p:sp>
      <p:sp>
        <p:nvSpPr>
          <p:cNvPr id="73748" name="Text Box 20"/>
          <p:cNvSpPr txBox="1">
            <a:spLocks noChangeArrowheads="1"/>
          </p:cNvSpPr>
          <p:nvPr/>
        </p:nvSpPr>
        <p:spPr bwMode="auto">
          <a:xfrm>
            <a:off x="5140325" y="981075"/>
            <a:ext cx="3392488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>
                <a:solidFill>
                  <a:schemeClr val="accent1"/>
                </a:solidFill>
              </a:rPr>
              <a:t>نمادهای مجموعه :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73749" name="Rectangle 21"/>
          <p:cNvSpPr>
            <a:spLocks noChangeArrowheads="1"/>
          </p:cNvSpPr>
          <p:nvPr/>
        </p:nvSpPr>
        <p:spPr bwMode="auto">
          <a:xfrm>
            <a:off x="539750" y="1557338"/>
            <a:ext cx="806450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a-IR"/>
              <a:t>نماد </a:t>
            </a:r>
            <a:r>
              <a:rPr lang="ru-RU" b="0">
                <a:cs typeface="Arial" charset="0"/>
              </a:rPr>
              <a:t>є</a:t>
            </a:r>
            <a:r>
              <a:rPr lang="fa-IR"/>
              <a:t> به معنای عضویت است. بطوریکه </a:t>
            </a:r>
            <a:r>
              <a:rPr lang="en-US"/>
              <a:t>x </a:t>
            </a:r>
            <a:r>
              <a:rPr lang="ru-RU">
                <a:cs typeface="Arial" charset="0"/>
              </a:rPr>
              <a:t>є</a:t>
            </a:r>
            <a:r>
              <a:rPr lang="en-US"/>
              <a:t> X</a:t>
            </a:r>
            <a:r>
              <a:rPr lang="fa-IR"/>
              <a:t> مشخص می کند که </a:t>
            </a:r>
            <a:r>
              <a:rPr lang="en-US"/>
              <a:t>x</a:t>
            </a:r>
            <a:r>
              <a:rPr lang="fa-IR"/>
              <a:t> یک عضو یا عنصر مجموعه </a:t>
            </a:r>
            <a:r>
              <a:rPr lang="en-US"/>
              <a:t>X</a:t>
            </a:r>
            <a:r>
              <a:rPr lang="fa-IR"/>
              <a:t>است.</a:t>
            </a:r>
            <a:endParaRPr lang="en-US"/>
          </a:p>
        </p:txBody>
      </p:sp>
      <p:sp>
        <p:nvSpPr>
          <p:cNvPr id="73750" name="Text Box 22"/>
          <p:cNvSpPr txBox="1">
            <a:spLocks noChangeArrowheads="1"/>
          </p:cNvSpPr>
          <p:nvPr/>
        </p:nvSpPr>
        <p:spPr bwMode="auto">
          <a:xfrm>
            <a:off x="684213" y="2852738"/>
            <a:ext cx="7991475" cy="116046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/>
              <a:t>از دو براکت</a:t>
            </a:r>
            <a:r>
              <a:rPr lang="en-US"/>
              <a:t>{ }</a:t>
            </a:r>
            <a:r>
              <a:rPr lang="fa-IR"/>
              <a:t> برای تعریف یک مجموعه استفاده می شود.   </a:t>
            </a:r>
          </a:p>
          <a:p>
            <a:pPr>
              <a:spcBef>
                <a:spcPct val="50000"/>
              </a:spcBef>
            </a:pPr>
            <a:r>
              <a:rPr lang="fa-IR"/>
              <a:t>   </a:t>
            </a:r>
            <a:r>
              <a:rPr lang="en-US"/>
              <a:t>X= { 1,2,3 }                                                          </a:t>
            </a:r>
            <a:r>
              <a:rPr lang="fa-IR"/>
              <a:t>   </a:t>
            </a:r>
            <a:endParaRPr lang="en-US"/>
          </a:p>
        </p:txBody>
      </p:sp>
      <p:sp>
        <p:nvSpPr>
          <p:cNvPr id="73751" name="Text Box 23"/>
          <p:cNvSpPr txBox="1">
            <a:spLocks noChangeArrowheads="1"/>
          </p:cNvSpPr>
          <p:nvPr/>
        </p:nvSpPr>
        <p:spPr bwMode="auto">
          <a:xfrm>
            <a:off x="444500" y="4221163"/>
            <a:ext cx="8231188" cy="1587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/>
              <a:t>مجموعه هایی که تعداد زیاد یا تعداد نامتناهی عضو دارند بایستی به صورت ضمنی تعریف شوند.</a:t>
            </a:r>
          </a:p>
          <a:p>
            <a:pPr>
              <a:spcBef>
                <a:spcPct val="50000"/>
              </a:spcBef>
            </a:pPr>
            <a:r>
              <a:rPr lang="fa-IR"/>
              <a:t>                 </a:t>
            </a:r>
            <a:r>
              <a:rPr lang="en-US" b="0"/>
              <a:t>{n l n=m² for some natural number m}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3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3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3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3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3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3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3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3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/>
      <p:bldP spid="73748" grpId="0"/>
      <p:bldP spid="73749" grpId="0"/>
      <p:bldP spid="73750" grpId="0" animBg="1"/>
      <p:bldP spid="737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8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a-IR" sz="3200" dirty="0" smtClean="0">
                <a:cs typeface="B Roya" pitchFamily="2" charset="-78"/>
              </a:rPr>
              <a:t>1-2 </a:t>
            </a:r>
            <a:r>
              <a:rPr lang="fa-IR" sz="3200" dirty="0">
                <a:cs typeface="B Roya" pitchFamily="2" charset="-78"/>
              </a:rPr>
              <a:t>نظریه مجموعه ها</a:t>
            </a:r>
            <a:endParaRPr lang="en-US" sz="3200" dirty="0">
              <a:cs typeface="B Roya" pitchFamily="2" charset="-78"/>
            </a:endParaRP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1835150" y="1628775"/>
            <a:ext cx="5472113" cy="519113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/>
              <a:t>یک مجموعه با اعضایش مشخص می شود.</a:t>
            </a:r>
            <a:endParaRPr lang="en-US"/>
          </a:p>
        </p:txBody>
      </p:sp>
      <p:sp>
        <p:nvSpPr>
          <p:cNvPr id="76813" name="AutoShape 13"/>
          <p:cNvSpPr>
            <a:spLocks/>
          </p:cNvSpPr>
          <p:nvPr/>
        </p:nvSpPr>
        <p:spPr bwMode="auto">
          <a:xfrm>
            <a:off x="7596188" y="4797425"/>
            <a:ext cx="288925" cy="215900"/>
          </a:xfrm>
          <a:prstGeom prst="leftBracket">
            <a:avLst>
              <a:gd name="adj" fmla="val 8333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6817" name="Group 17"/>
          <p:cNvGrpSpPr>
            <a:grpSpLocks/>
          </p:cNvGrpSpPr>
          <p:nvPr/>
        </p:nvGrpSpPr>
        <p:grpSpPr bwMode="auto">
          <a:xfrm>
            <a:off x="468313" y="2708275"/>
            <a:ext cx="7993062" cy="1160463"/>
            <a:chOff x="295" y="1706"/>
            <a:chExt cx="5035" cy="731"/>
          </a:xfrm>
        </p:grpSpPr>
        <p:sp>
          <p:nvSpPr>
            <p:cNvPr id="76812" name="Text Box 12"/>
            <p:cNvSpPr txBox="1">
              <a:spLocks noChangeArrowheads="1"/>
            </p:cNvSpPr>
            <p:nvPr/>
          </p:nvSpPr>
          <p:spPr bwMode="auto">
            <a:xfrm>
              <a:off x="295" y="1706"/>
              <a:ext cx="5035" cy="731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fa-IR">
                  <a:solidFill>
                    <a:schemeClr val="accent1"/>
                  </a:solidFill>
                </a:rPr>
                <a:t>زیر مجموعه</a:t>
              </a:r>
              <a:r>
                <a:rPr lang="fa-IR"/>
                <a:t>: مجموعه </a:t>
              </a:r>
              <a:r>
                <a:rPr lang="en-US"/>
                <a:t>Y</a:t>
              </a:r>
              <a:r>
                <a:rPr lang="fa-IR"/>
                <a:t>زیر مجموعه</a:t>
              </a:r>
              <a:r>
                <a:rPr lang="en-US"/>
                <a:t>X</a:t>
              </a:r>
              <a:r>
                <a:rPr lang="fa-IR"/>
                <a:t>است به طوری که </a:t>
              </a:r>
            </a:p>
            <a:p>
              <a:pPr algn="just">
                <a:spcBef>
                  <a:spcPct val="50000"/>
                </a:spcBef>
              </a:pPr>
              <a:r>
                <a:rPr lang="en-US"/>
                <a:t>Y   X</a:t>
              </a:r>
              <a:r>
                <a:rPr lang="fa-IR"/>
                <a:t> اگر هر عضو </a:t>
              </a:r>
              <a:r>
                <a:rPr lang="en-US"/>
                <a:t>Y</a:t>
              </a:r>
              <a:r>
                <a:rPr lang="fa-IR"/>
                <a:t> عضوی از </a:t>
              </a:r>
              <a:r>
                <a:rPr lang="en-US"/>
                <a:t>X</a:t>
              </a:r>
              <a:r>
                <a:rPr lang="fa-IR"/>
                <a:t> نیز باشد.</a:t>
              </a:r>
              <a:endParaRPr lang="en-US"/>
            </a:p>
          </p:txBody>
        </p:sp>
        <p:sp>
          <p:nvSpPr>
            <p:cNvPr id="76814" name="AutoShape 14"/>
            <p:cNvSpPr>
              <a:spLocks/>
            </p:cNvSpPr>
            <p:nvPr/>
          </p:nvSpPr>
          <p:spPr bwMode="auto">
            <a:xfrm>
              <a:off x="4957" y="2211"/>
              <a:ext cx="136" cy="90"/>
            </a:xfrm>
            <a:prstGeom prst="leftBracket">
              <a:avLst>
                <a:gd name="adj" fmla="val 8333"/>
              </a:avLst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179388" y="4365625"/>
            <a:ext cx="8424862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/>
              <a:t>اگر</a:t>
            </a:r>
            <a:r>
              <a:rPr lang="en-US"/>
              <a:t>Y</a:t>
            </a:r>
            <a:r>
              <a:rPr lang="fa-IR"/>
              <a:t> یک زیر مجموعه از </a:t>
            </a:r>
            <a:r>
              <a:rPr lang="en-US"/>
              <a:t>X</a:t>
            </a:r>
            <a:r>
              <a:rPr lang="fa-IR"/>
              <a:t>باشد و </a:t>
            </a:r>
            <a:r>
              <a:rPr lang="en-US"/>
              <a:t>X</a:t>
            </a:r>
            <a:r>
              <a:rPr lang="en-US">
                <a:cs typeface="Arial" charset="0"/>
              </a:rPr>
              <a:t>≠</a:t>
            </a:r>
            <a:r>
              <a:rPr lang="en-US"/>
              <a:t>Y</a:t>
            </a:r>
            <a:r>
              <a:rPr lang="fa-IR"/>
              <a:t>آنگاه به </a:t>
            </a:r>
            <a:r>
              <a:rPr lang="en-US"/>
              <a:t>Y</a:t>
            </a:r>
            <a:r>
              <a:rPr lang="fa-IR"/>
              <a:t>یک </a:t>
            </a:r>
            <a:r>
              <a:rPr lang="fa-IR">
                <a:solidFill>
                  <a:schemeClr val="accent1"/>
                </a:solidFill>
              </a:rPr>
              <a:t>زیر مجموعه کامل </a:t>
            </a:r>
            <a:r>
              <a:rPr lang="en-US">
                <a:solidFill>
                  <a:schemeClr val="accent1"/>
                </a:solidFill>
              </a:rPr>
              <a:t>X</a:t>
            </a:r>
            <a:r>
              <a:rPr lang="fa-IR"/>
              <a:t> میگوئیم.</a:t>
            </a:r>
            <a:endParaRPr lang="en-US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8" grpId="0"/>
      <p:bldP spid="76811" grpId="0" animBg="1"/>
      <p:bldP spid="768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1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a-IR" sz="3200" dirty="0" smtClean="0">
                <a:cs typeface="B Roya" pitchFamily="2" charset="-78"/>
              </a:rPr>
              <a:t>1-2 </a:t>
            </a:r>
            <a:r>
              <a:rPr lang="fa-IR" sz="3200" dirty="0">
                <a:cs typeface="B Roya" pitchFamily="2" charset="-78"/>
              </a:rPr>
              <a:t>نظریه مجموعه ها</a:t>
            </a:r>
            <a:endParaRPr lang="en-US" sz="3200" dirty="0">
              <a:cs typeface="B Roya" pitchFamily="2" charset="-78"/>
            </a:endParaRP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468313" y="1196975"/>
            <a:ext cx="8135937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>
                <a:solidFill>
                  <a:schemeClr val="accent1"/>
                </a:solidFill>
                <a:latin typeface="Times New Roman" pitchFamily="18" charset="0"/>
              </a:rPr>
              <a:t>اجتماع دو مجموعه</a:t>
            </a:r>
            <a:r>
              <a:rPr lang="fa-IR">
                <a:latin typeface="Times New Roman" pitchFamily="18" charset="0"/>
              </a:rPr>
              <a:t> به صورت زیر تعریف می شود:</a:t>
            </a:r>
          </a:p>
          <a:p>
            <a:pPr>
              <a:spcBef>
                <a:spcPct val="50000"/>
              </a:spcBef>
            </a:pPr>
            <a:r>
              <a:rPr lang="fa-IR">
                <a:latin typeface="Times New Roman" pitchFamily="18" charset="0"/>
              </a:rPr>
              <a:t>                                       </a:t>
            </a:r>
            <a:r>
              <a:rPr lang="en-US">
                <a:latin typeface="Times New Roman" pitchFamily="18" charset="0"/>
              </a:rPr>
              <a:t>X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en-US">
                <a:latin typeface="Times New Roman" pitchFamily="18" charset="0"/>
              </a:rPr>
              <a:t>Y = { z l z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>
                <a:latin typeface="Times New Roman" pitchFamily="18" charset="0"/>
              </a:rPr>
              <a:t> X or z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>
                <a:latin typeface="Times New Roman" pitchFamily="18" charset="0"/>
              </a:rPr>
              <a:t> Y}</a:t>
            </a: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468313" y="2852738"/>
            <a:ext cx="8207375" cy="1160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>
                <a:solidFill>
                  <a:schemeClr val="accent1"/>
                </a:solidFill>
                <a:latin typeface="Times New Roman" pitchFamily="18" charset="0"/>
              </a:rPr>
              <a:t>اختلاف دو مجموعه</a:t>
            </a:r>
            <a:r>
              <a:rPr lang="fa-IR">
                <a:latin typeface="Times New Roman" pitchFamily="18" charset="0"/>
              </a:rPr>
              <a:t> به صورت زیر تعریف می شود: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X-Y = { z l z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>
                <a:latin typeface="Times New Roman" pitchFamily="18" charset="0"/>
              </a:rPr>
              <a:t> X and  z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>
                <a:latin typeface="Times New Roman" pitchFamily="18" charset="0"/>
              </a:rPr>
              <a:t> Y}                                     </a:t>
            </a:r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107950" y="4494213"/>
            <a:ext cx="867568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>
                <a:solidFill>
                  <a:schemeClr val="accent1"/>
                </a:solidFill>
                <a:latin typeface="Times New Roman" pitchFamily="18" charset="0"/>
              </a:rPr>
              <a:t>مکمل </a:t>
            </a:r>
            <a:r>
              <a:rPr lang="en-US">
                <a:solidFill>
                  <a:schemeClr val="accent1"/>
                </a:solidFill>
                <a:latin typeface="Times New Roman" pitchFamily="18" charset="0"/>
              </a:rPr>
              <a:t>X</a:t>
            </a:r>
            <a:r>
              <a:rPr lang="fa-IR">
                <a:solidFill>
                  <a:schemeClr val="accent1"/>
                </a:solidFill>
                <a:latin typeface="Times New Roman" pitchFamily="18" charset="0"/>
              </a:rPr>
              <a:t> نسبت به </a:t>
            </a:r>
            <a:r>
              <a:rPr lang="en-US">
                <a:solidFill>
                  <a:schemeClr val="accent1"/>
                </a:solidFill>
                <a:latin typeface="Times New Roman" pitchFamily="18" charset="0"/>
              </a:rPr>
              <a:t>U</a:t>
            </a:r>
            <a:r>
              <a:rPr lang="fa-IR">
                <a:latin typeface="Times New Roman" pitchFamily="18" charset="0"/>
              </a:rPr>
              <a:t> مجموعه عناصری در </a:t>
            </a:r>
            <a:r>
              <a:rPr lang="en-US">
                <a:latin typeface="Times New Roman" pitchFamily="18" charset="0"/>
              </a:rPr>
              <a:t>U</a:t>
            </a:r>
            <a:r>
              <a:rPr lang="fa-IR">
                <a:latin typeface="Times New Roman" pitchFamily="18" charset="0"/>
              </a:rPr>
              <a:t> است که در </a:t>
            </a:r>
            <a:r>
              <a:rPr lang="en-US">
                <a:latin typeface="Times New Roman" pitchFamily="18" charset="0"/>
              </a:rPr>
              <a:t>X</a:t>
            </a:r>
            <a:r>
              <a:rPr lang="fa-IR">
                <a:latin typeface="Times New Roman" pitchFamily="18" charset="0"/>
              </a:rPr>
              <a:t> نمی باشد.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7838" name="Line 14"/>
          <p:cNvSpPr>
            <a:spLocks noChangeShapeType="1"/>
          </p:cNvSpPr>
          <p:nvPr/>
        </p:nvSpPr>
        <p:spPr bwMode="auto">
          <a:xfrm>
            <a:off x="4787900" y="3644900"/>
            <a:ext cx="0" cy="2889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endParaRPr lang="en-US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1" grpId="0"/>
      <p:bldP spid="77833" grpId="0"/>
      <p:bldP spid="778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26" name="Rectangle 3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a-IR" sz="3200" dirty="0" smtClean="0">
                <a:cs typeface="B Roya" pitchFamily="2" charset="-78"/>
              </a:rPr>
              <a:t>1-3 </a:t>
            </a:r>
            <a:r>
              <a:rPr lang="fa-IR" sz="3200" dirty="0">
                <a:cs typeface="B Roya" pitchFamily="2" charset="-78"/>
              </a:rPr>
              <a:t>گراف ها</a:t>
            </a:r>
            <a:endParaRPr lang="en-US" sz="3200" dirty="0">
              <a:cs typeface="B Roya" pitchFamily="2" charset="-78"/>
            </a:endParaRPr>
          </a:p>
        </p:txBody>
      </p:sp>
      <p:grpSp>
        <p:nvGrpSpPr>
          <p:cNvPr id="85051" name="Group 59"/>
          <p:cNvGrpSpPr>
            <a:grpSpLocks/>
          </p:cNvGrpSpPr>
          <p:nvPr/>
        </p:nvGrpSpPr>
        <p:grpSpPr bwMode="auto">
          <a:xfrm>
            <a:off x="827088" y="1196975"/>
            <a:ext cx="7561262" cy="1733550"/>
            <a:chOff x="521" y="754"/>
            <a:chExt cx="4763" cy="1092"/>
          </a:xfrm>
        </p:grpSpPr>
        <p:grpSp>
          <p:nvGrpSpPr>
            <p:cNvPr id="85049" name="Group 57"/>
            <p:cNvGrpSpPr>
              <a:grpSpLocks/>
            </p:cNvGrpSpPr>
            <p:nvPr/>
          </p:nvGrpSpPr>
          <p:grpSpPr bwMode="auto">
            <a:xfrm>
              <a:off x="521" y="754"/>
              <a:ext cx="1385" cy="1092"/>
              <a:chOff x="1428" y="845"/>
              <a:chExt cx="1385" cy="1092"/>
            </a:xfrm>
          </p:grpSpPr>
          <p:sp>
            <p:nvSpPr>
              <p:cNvPr id="85027" name="AutoShape 35"/>
              <p:cNvSpPr>
                <a:spLocks noChangeArrowheads="1"/>
              </p:cNvSpPr>
              <p:nvPr/>
            </p:nvSpPr>
            <p:spPr bwMode="auto">
              <a:xfrm>
                <a:off x="2471" y="890"/>
                <a:ext cx="318" cy="318"/>
              </a:xfrm>
              <a:prstGeom prst="flowChartConnector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v2</a:t>
                </a:r>
              </a:p>
            </p:txBody>
          </p:sp>
          <p:sp>
            <p:nvSpPr>
              <p:cNvPr id="85028" name="AutoShape 36"/>
              <p:cNvSpPr>
                <a:spLocks noChangeArrowheads="1"/>
              </p:cNvSpPr>
              <p:nvPr/>
            </p:nvSpPr>
            <p:spPr bwMode="auto">
              <a:xfrm>
                <a:off x="1473" y="890"/>
                <a:ext cx="318" cy="318"/>
              </a:xfrm>
              <a:prstGeom prst="flowChartConnector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v1</a:t>
                </a:r>
              </a:p>
            </p:txBody>
          </p:sp>
          <p:sp>
            <p:nvSpPr>
              <p:cNvPr id="85029" name="AutoShape 37"/>
              <p:cNvSpPr>
                <a:spLocks noChangeArrowheads="1"/>
              </p:cNvSpPr>
              <p:nvPr/>
            </p:nvSpPr>
            <p:spPr bwMode="auto">
              <a:xfrm>
                <a:off x="2471" y="1524"/>
                <a:ext cx="318" cy="318"/>
              </a:xfrm>
              <a:prstGeom prst="flowChartConnector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v4</a:t>
                </a:r>
              </a:p>
            </p:txBody>
          </p:sp>
          <p:sp>
            <p:nvSpPr>
              <p:cNvPr id="85030" name="AutoShape 38"/>
              <p:cNvSpPr>
                <a:spLocks noChangeArrowheads="1"/>
              </p:cNvSpPr>
              <p:nvPr/>
            </p:nvSpPr>
            <p:spPr bwMode="auto">
              <a:xfrm>
                <a:off x="1474" y="1524"/>
                <a:ext cx="318" cy="318"/>
              </a:xfrm>
              <a:prstGeom prst="flowChartConnector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v3</a:t>
                </a:r>
              </a:p>
            </p:txBody>
          </p:sp>
          <p:sp>
            <p:nvSpPr>
              <p:cNvPr id="85031" name="Line 39"/>
              <p:cNvSpPr>
                <a:spLocks noChangeShapeType="1"/>
              </p:cNvSpPr>
              <p:nvPr/>
            </p:nvSpPr>
            <p:spPr bwMode="auto">
              <a:xfrm>
                <a:off x="1791" y="1026"/>
                <a:ext cx="6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32" name="Line 40"/>
              <p:cNvSpPr>
                <a:spLocks noChangeShapeType="1"/>
              </p:cNvSpPr>
              <p:nvPr/>
            </p:nvSpPr>
            <p:spPr bwMode="auto">
              <a:xfrm>
                <a:off x="1791" y="1661"/>
                <a:ext cx="6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39" name="Line 47"/>
              <p:cNvSpPr>
                <a:spLocks noChangeShapeType="1"/>
              </p:cNvSpPr>
              <p:nvPr/>
            </p:nvSpPr>
            <p:spPr bwMode="auto">
              <a:xfrm>
                <a:off x="1610" y="1207"/>
                <a:ext cx="0" cy="31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40" name="Line 48"/>
              <p:cNvSpPr>
                <a:spLocks noChangeShapeType="1"/>
              </p:cNvSpPr>
              <p:nvPr/>
            </p:nvSpPr>
            <p:spPr bwMode="auto">
              <a:xfrm>
                <a:off x="2653" y="1207"/>
                <a:ext cx="0" cy="31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41" name="Line 49"/>
              <p:cNvSpPr>
                <a:spLocks noChangeShapeType="1"/>
              </p:cNvSpPr>
              <p:nvPr/>
            </p:nvSpPr>
            <p:spPr bwMode="auto">
              <a:xfrm>
                <a:off x="1746" y="1162"/>
                <a:ext cx="771" cy="40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42" name="Line 50"/>
              <p:cNvSpPr>
                <a:spLocks noChangeShapeType="1"/>
              </p:cNvSpPr>
              <p:nvPr/>
            </p:nvSpPr>
            <p:spPr bwMode="auto">
              <a:xfrm flipH="1">
                <a:off x="1746" y="1752"/>
                <a:ext cx="726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43" name="Text Box 51"/>
              <p:cNvSpPr txBox="1">
                <a:spLocks noChangeArrowheads="1"/>
              </p:cNvSpPr>
              <p:nvPr/>
            </p:nvSpPr>
            <p:spPr bwMode="auto">
              <a:xfrm>
                <a:off x="1973" y="845"/>
                <a:ext cx="226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1</a:t>
                </a:r>
              </a:p>
            </p:txBody>
          </p:sp>
          <p:sp>
            <p:nvSpPr>
              <p:cNvPr id="85044" name="Text Box 52"/>
              <p:cNvSpPr txBox="1">
                <a:spLocks noChangeArrowheads="1"/>
              </p:cNvSpPr>
              <p:nvPr/>
            </p:nvSpPr>
            <p:spPr bwMode="auto">
              <a:xfrm>
                <a:off x="2496" y="1207"/>
                <a:ext cx="317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2</a:t>
                </a:r>
              </a:p>
            </p:txBody>
          </p:sp>
          <p:sp>
            <p:nvSpPr>
              <p:cNvPr id="85045" name="Text Box 53"/>
              <p:cNvSpPr txBox="1">
                <a:spLocks noChangeArrowheads="1"/>
              </p:cNvSpPr>
              <p:nvPr/>
            </p:nvSpPr>
            <p:spPr bwMode="auto">
              <a:xfrm>
                <a:off x="1656" y="1480"/>
                <a:ext cx="544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3</a:t>
                </a:r>
              </a:p>
            </p:txBody>
          </p:sp>
          <p:sp>
            <p:nvSpPr>
              <p:cNvPr id="85046" name="Text Box 54"/>
              <p:cNvSpPr txBox="1">
                <a:spLocks noChangeArrowheads="1"/>
              </p:cNvSpPr>
              <p:nvPr/>
            </p:nvSpPr>
            <p:spPr bwMode="auto">
              <a:xfrm>
                <a:off x="1428" y="1253"/>
                <a:ext cx="227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4</a:t>
                </a:r>
              </a:p>
            </p:txBody>
          </p:sp>
          <p:sp>
            <p:nvSpPr>
              <p:cNvPr id="85047" name="Text Box 55"/>
              <p:cNvSpPr txBox="1">
                <a:spLocks noChangeArrowheads="1"/>
              </p:cNvSpPr>
              <p:nvPr/>
            </p:nvSpPr>
            <p:spPr bwMode="auto">
              <a:xfrm>
                <a:off x="1927" y="1706"/>
                <a:ext cx="272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5</a:t>
                </a:r>
              </a:p>
            </p:txBody>
          </p:sp>
          <p:sp>
            <p:nvSpPr>
              <p:cNvPr id="85048" name="Text Box 56"/>
              <p:cNvSpPr txBox="1">
                <a:spLocks noChangeArrowheads="1"/>
              </p:cNvSpPr>
              <p:nvPr/>
            </p:nvSpPr>
            <p:spPr bwMode="auto">
              <a:xfrm>
                <a:off x="1927" y="1162"/>
                <a:ext cx="272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6</a:t>
                </a:r>
              </a:p>
            </p:txBody>
          </p:sp>
        </p:grpSp>
        <p:sp>
          <p:nvSpPr>
            <p:cNvPr id="85050" name="Text Box 58"/>
            <p:cNvSpPr txBox="1">
              <a:spLocks noChangeArrowheads="1"/>
            </p:cNvSpPr>
            <p:nvPr/>
          </p:nvSpPr>
          <p:spPr bwMode="auto">
            <a:xfrm>
              <a:off x="2562" y="981"/>
              <a:ext cx="2722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a-IR"/>
                <a:t>نمایشی از یک گراف:</a:t>
              </a:r>
              <a:endParaRPr lang="en-US"/>
            </a:p>
          </p:txBody>
        </p:sp>
      </p:grpSp>
      <p:sp>
        <p:nvSpPr>
          <p:cNvPr id="85052" name="Text Box 60"/>
          <p:cNvSpPr txBox="1">
            <a:spLocks noChangeArrowheads="1"/>
          </p:cNvSpPr>
          <p:nvPr/>
        </p:nvSpPr>
        <p:spPr bwMode="auto">
          <a:xfrm>
            <a:off x="971550" y="3573463"/>
            <a:ext cx="7345363" cy="1801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/>
              <a:t>اجزای یک گراف:</a:t>
            </a:r>
          </a:p>
          <a:p>
            <a:pPr>
              <a:spcBef>
                <a:spcPct val="50000"/>
              </a:spcBef>
            </a:pPr>
            <a:r>
              <a:rPr lang="fa-IR"/>
              <a:t>دایره ها نشانگر گره ها</a:t>
            </a:r>
            <a:r>
              <a:rPr lang="en-US"/>
              <a:t>(vertices)</a:t>
            </a:r>
            <a:endParaRPr lang="fa-IR"/>
          </a:p>
          <a:p>
            <a:pPr>
              <a:spcBef>
                <a:spcPct val="50000"/>
              </a:spcBef>
            </a:pPr>
            <a:r>
              <a:rPr lang="fa-IR"/>
              <a:t>خطوط ارتباط گره ها نشانگر لبه </a:t>
            </a:r>
            <a:r>
              <a:rPr lang="en-US"/>
              <a:t>(edge)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5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5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5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5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5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5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5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5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5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5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5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5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5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26" grpId="0"/>
      <p:bldP spid="85052" grpId="0" build="p"/>
    </p:bldLst>
  </p:timing>
</p:sld>
</file>

<file path=ppt/theme/theme1.xml><?xml version="1.0" encoding="utf-8"?>
<a:theme xmlns:a="http://schemas.openxmlformats.org/drawingml/2006/main" name="Noorani_language_machines">
  <a:themeElements>
    <a:clrScheme name="Noorani_language_machine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Noorani_language_machines">
      <a:majorFont>
        <a:latin typeface="Times New Roman"/>
        <a:ea typeface=""/>
        <a:cs typeface="Roya"/>
      </a:majorFont>
      <a:minorFont>
        <a:latin typeface="Arial"/>
        <a:ea typeface=""/>
        <a:cs typeface="Z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B Roya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B Roya" pitchFamily="2" charset="-78"/>
          </a:defRPr>
        </a:defPPr>
      </a:lstStyle>
    </a:lnDef>
  </a:objectDefaults>
  <a:extraClrSchemeLst>
    <a:extraClrScheme>
      <a:clrScheme name="Noorani_language_machine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orani_language_machine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orani_language_machine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orani_language_machine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orani_language_machine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orani_language_machine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orani_language_machine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orani_language_machine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orani_language_machine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orani_language_machine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4267</TotalTime>
  <Words>1261</Words>
  <Application>Microsoft Office PowerPoint</Application>
  <PresentationFormat>On-screen Show (4:3)</PresentationFormat>
  <Paragraphs>143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Times New Roman</vt:lpstr>
      <vt:lpstr>Roya</vt:lpstr>
      <vt:lpstr>Zar</vt:lpstr>
      <vt:lpstr>Wingdings</vt:lpstr>
      <vt:lpstr>B Roya</vt:lpstr>
      <vt:lpstr>Noorani_language_machines</vt:lpstr>
      <vt:lpstr>Microsoft Equation 3.0</vt:lpstr>
      <vt:lpstr>نظریه زبانها و ماشینها</vt:lpstr>
      <vt:lpstr>ارزیابی</vt:lpstr>
      <vt:lpstr>منابع</vt:lpstr>
      <vt:lpstr>Slide 4</vt:lpstr>
      <vt:lpstr>Slide 5</vt:lpstr>
      <vt:lpstr>1-2 نظریه مجموعه ها</vt:lpstr>
      <vt:lpstr>1-2 نظریه مجموعه ها</vt:lpstr>
      <vt:lpstr>1-2 نظریه مجموعه ها</vt:lpstr>
      <vt:lpstr>1-3 گراف ها</vt:lpstr>
      <vt:lpstr>1-3 گراف ها</vt:lpstr>
      <vt:lpstr>1-3 گراف ها</vt:lpstr>
      <vt:lpstr>1-3 گراف ها</vt:lpstr>
      <vt:lpstr>Slide 13</vt:lpstr>
      <vt:lpstr>2-1 رشته ها و زبانها</vt:lpstr>
      <vt:lpstr>2-1 رشته ها و زبانها</vt:lpstr>
      <vt:lpstr>2-1 رشته ها و زبانها</vt:lpstr>
      <vt:lpstr>2-1 رشته ها و زبانها</vt:lpstr>
      <vt:lpstr>2-1 رشته ها و زبانها</vt:lpstr>
      <vt:lpstr>2-1 رشته ها و زبانها</vt:lpstr>
      <vt:lpstr>2-2 مشخصات متناهی زبانها</vt:lpstr>
      <vt:lpstr>2-2 مشخصات متناهی زبانها</vt:lpstr>
      <vt:lpstr>2-2 مشخصات متناهی زبانها</vt:lpstr>
      <vt:lpstr>2-2 مشخصات متناهی زبانها</vt:lpstr>
      <vt:lpstr>2-2 مشخصات متناهی زبانها</vt:lpstr>
    </vt:vector>
  </TitlesOfParts>
  <Company>Payame Noor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نظریه زبانها و ماشینها</dc:title>
  <dc:subject>نظریه زبانها و ماشینها</dc:subject>
  <dc:creator>Arash</dc:creator>
  <cp:lastModifiedBy>Mojtaba</cp:lastModifiedBy>
  <cp:revision>13</cp:revision>
  <dcterms:created xsi:type="dcterms:W3CDTF">2006-12-03T21:51:00Z</dcterms:created>
  <dcterms:modified xsi:type="dcterms:W3CDTF">2015-02-11T17:39:31Z</dcterms:modified>
</cp:coreProperties>
</file>