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269" r:id="rId2"/>
    <p:sldId id="310" r:id="rId3"/>
    <p:sldId id="336" r:id="rId4"/>
    <p:sldId id="312" r:id="rId5"/>
    <p:sldId id="279" r:id="rId6"/>
    <p:sldId id="327" r:id="rId7"/>
    <p:sldId id="335" r:id="rId8"/>
    <p:sldId id="337" r:id="rId9"/>
    <p:sldId id="292" r:id="rId10"/>
    <p:sldId id="329" r:id="rId11"/>
    <p:sldId id="330" r:id="rId12"/>
    <p:sldId id="314" r:id="rId13"/>
    <p:sldId id="316" r:id="rId14"/>
    <p:sldId id="317" r:id="rId15"/>
    <p:sldId id="325" r:id="rId16"/>
    <p:sldId id="318" r:id="rId17"/>
    <p:sldId id="313" r:id="rId18"/>
    <p:sldId id="324" r:id="rId19"/>
    <p:sldId id="315" r:id="rId20"/>
    <p:sldId id="319" r:id="rId21"/>
    <p:sldId id="321" r:id="rId22"/>
    <p:sldId id="332" r:id="rId23"/>
    <p:sldId id="297" r:id="rId24"/>
    <p:sldId id="295" r:id="rId25"/>
    <p:sldId id="309" r:id="rId26"/>
    <p:sldId id="320" r:id="rId27"/>
    <p:sldId id="333" r:id="rId28"/>
    <p:sldId id="334" r:id="rId29"/>
    <p:sldId id="322" r:id="rId30"/>
    <p:sldId id="306" r:id="rId31"/>
    <p:sldId id="323" r:id="rId32"/>
    <p:sldId id="277" r:id="rId33"/>
  </p:sldIdLst>
  <p:sldSz cx="9144000" cy="6858000" type="screen4x3"/>
  <p:notesSz cx="68072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917"/>
    <a:srgbClr val="893611"/>
    <a:srgbClr val="A44114"/>
    <a:srgbClr val="F3B99F"/>
    <a:srgbClr val="FF6600"/>
    <a:srgbClr val="000066"/>
    <a:srgbClr val="00002C"/>
    <a:srgbClr val="C4E7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7155" autoAdjust="0"/>
  </p:normalViewPr>
  <p:slideViewPr>
    <p:cSldViewPr>
      <p:cViewPr varScale="1">
        <p:scale>
          <a:sx n="90" d="100"/>
          <a:sy n="90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34" y="-96"/>
      </p:cViewPr>
      <p:guideLst>
        <p:guide orient="horz" pos="312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075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pPr>
              <a:defRPr/>
            </a:pPr>
            <a:fld id="{C0FF90A7-3FD7-44AF-838E-62E9566C89F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1363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05350"/>
            <a:ext cx="544512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075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pPr>
              <a:defRPr/>
            </a:pPr>
            <a:fld id="{0675E6F3-FFEE-48CA-857B-7612A0648A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10544-6FB5-44FB-BF14-644F626BCD97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2B89-B17E-43F5-94D3-C6AB1E5A36F9}" type="slidenum">
              <a:rPr lang="ar-SA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81863-78EA-4738-9015-54798135FC14}" type="slidenum">
              <a:rPr lang="ar-SA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12A4D-660E-49F9-A208-0B9426A9C819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E1365-805A-435A-A2D4-FAA3C698C1F5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1324E-B8A3-47A8-94B2-C13609E56E3F}" type="slidenum">
              <a:rPr lang="ar-SA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BDD22-3660-4272-B0E8-FC5A8A728607}" type="slidenum">
              <a:rPr lang="ar-SA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95AA8-AF61-452D-AC15-EFFBD970FCA2}" type="slidenum">
              <a:rPr lang="ar-SA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19226-740C-4697-8C85-8F2A90ED22BE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95AA8-AF61-452D-AC15-EFFBD970FCA2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9D0A-7621-44B1-B9B9-69E9A644B527}" type="slidenum">
              <a:rPr lang="ar-SA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05B90-E12C-4F15-AB1E-292848DB0593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A45EE-1170-43FA-AE11-FA7DC071A83F}" type="slidenum">
              <a:rPr lang="ar-SA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9D0A-7621-44B1-B9B9-69E9A644B527}" type="slidenum">
              <a:rPr lang="ar-SA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C8342-8FA4-43BF-B11C-1159D7785E35}" type="slidenum">
              <a:rPr lang="ar-SA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679A0-BD35-43D6-AD50-9B83E7E4C70F}" type="slidenum">
              <a:rPr lang="ar-SA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5BA0D-09BC-4B25-B1D7-9D8F7FBBB263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F540-1AF2-41F0-9248-E91344A2305C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F540-1AF2-41F0-9248-E91344A2305C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80779-7531-46CF-9901-2205063F0B0A}" type="slidenum">
              <a:rPr lang="ar-SA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80779-7531-46CF-9901-2205063F0B0A}" type="slidenum">
              <a:rPr lang="ar-SA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80779-7531-46CF-9901-2205063F0B0A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C688A-4DD5-46A5-94A8-62CC879DE008}" type="slidenum">
              <a:rPr lang="ar-SA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692275" y="1052513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79388" y="3111500"/>
            <a:ext cx="1338262" cy="2189163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endParaRPr lang="en-US" dirty="0"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63688" y="476672"/>
            <a:ext cx="6781800" cy="21336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068960"/>
            <a:ext cx="6248400" cy="2362200"/>
          </a:xfrm>
        </p:spPr>
        <p:txBody>
          <a:bodyPr/>
          <a:lstStyle>
            <a:lvl1pPr marL="0" indent="0" algn="l">
              <a:defRPr sz="2900"/>
            </a:lvl1pPr>
          </a:lstStyle>
          <a:p>
            <a:r>
              <a:rPr lang="en-US" altLang="en-US" dirty="0" smtClean="0"/>
              <a:t>Click to edit Master subtitle style</a:t>
            </a:r>
            <a:endParaRPr lang="en-US" altLang="en-US" dirty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89BA-104D-4EC6-948F-098D2E55507B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745C-A9F1-4E15-83F8-49988533FD0C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76950" cy="5707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EFFF-858D-406E-9C55-E756852E8E05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72616"/>
            <a:ext cx="7272808" cy="752128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391400" cy="4738911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38B1-3660-4A66-A1FE-9754E86D3C68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85D7-6276-45A1-ABDE-77370C386C4F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195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6195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0FBE-A351-4D03-B375-A16D2632D38D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B2BF-E965-405A-9C02-09A935C3F861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8A17-D8D6-4669-BAB6-222789D8C1FA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F5B1-7553-4291-9648-791AF5CB3C1A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F78C-497D-41E4-90ED-16E47A5DA0B3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EBA6-7E5F-4D4F-B3B7-FE076F59DC4E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79388" y="188913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endParaRPr lang="en-US" dirty="0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28600"/>
            <a:ext cx="7273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436A165-C3B2-41BB-8B53-CA65B633DE89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69888" y="188913"/>
            <a:ext cx="792162" cy="1295400"/>
            <a:chOff x="5136" y="960"/>
            <a:chExt cx="528" cy="864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0"/>
        </a:spcBef>
        <a:spcAft>
          <a:spcPct val="2500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Literature%20Review%20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scholar.google.ca/" TargetMode="External"/><Relationship Id="rId7" Type="http://schemas.openxmlformats.org/officeDocument/2006/relationships/hyperlink" Target="http://www.scopus.com/home.ur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apps.isiknowledge.com/UA_GeneralSearch_input.do?product=UA&amp;search_mode=GeneralSearch&amp;SID=P2ameoHlIB34C6cjPNG&amp;preferencesSaved=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hyperlink" Target="http://www.google.com/alerts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apps.isiknowledge.com/UA_GeneralSearch_input.do?product=UA&amp;search_mode=GeneralSearch&amp;SID=P2ameoHlIB34C6cjPNG&amp;preferencesSaved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5.jpeg"/><Relationship Id="rId5" Type="http://schemas.openxmlformats.org/officeDocument/2006/relationships/hyperlink" Target="http://www.scopus.com/home.url" TargetMode="External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39583892/research-tools-by-nader-ale-ebrahi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search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endnote.com/" TargetMode="External"/><Relationship Id="rId7" Type="http://schemas.openxmlformats.org/officeDocument/2006/relationships/hyperlink" Target="https://www.myendnoteweb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scholar.google.ca/" TargetMode="Externa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pm.edu.m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www.scanmyessay.com/viper-plagiarism-scanner.php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IRSSG-SMJafari_Viper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39583892/research-tools-by-nader-ale-ebrahim" TargetMode="External"/><Relationship Id="rId2" Type="http://schemas.openxmlformats.org/officeDocument/2006/relationships/hyperlink" Target="http://science.thomsonreuters.sg/trai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eebrahim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afari76@g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adwords.google.com/" TargetMode="External"/><Relationship Id="rId7" Type="http://schemas.openxmlformats.org/officeDocument/2006/relationships/hyperlink" Target="http://apps.isiknowledge.com/UA_GeneralSearch_input.do?product=UA&amp;search_mode=GeneralSearch&amp;SID=P2ameoHlIB34C6cjPNG&amp;preferencesSaved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63713" y="4437112"/>
            <a:ext cx="6911975" cy="208823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r>
              <a:rPr lang="en-US" sz="2400" dirty="0" err="1" smtClean="0">
                <a:solidFill>
                  <a:srgbClr val="00B050"/>
                </a:solidFill>
                <a:latin typeface="Tahoma" pitchFamily="34" charset="0"/>
              </a:rPr>
              <a:t>Seyed</a:t>
            </a:r>
            <a:r>
              <a:rPr lang="en-US" sz="2400" dirty="0" smtClean="0">
                <a:solidFill>
                  <a:srgbClr val="00B050"/>
                </a:solidFill>
                <a:latin typeface="Tahoma" pitchFamily="34" charset="0"/>
              </a:rPr>
              <a:t> Mohammad </a:t>
            </a:r>
            <a:r>
              <a:rPr lang="en-US" sz="2400" dirty="0" err="1" smtClean="0">
                <a:solidFill>
                  <a:srgbClr val="00B050"/>
                </a:solidFill>
                <a:latin typeface="Tahoma" pitchFamily="34" charset="0"/>
              </a:rPr>
              <a:t>Jafari</a:t>
            </a:r>
            <a:r>
              <a:rPr lang="en-US" sz="2000" dirty="0" smtClean="0">
                <a:solidFill>
                  <a:srgbClr val="00B050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Tahoma" pitchFamily="34" charset="0"/>
              </a:rPr>
            </a:br>
            <a: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  <a:t>PhD Candidate in Management</a:t>
            </a:r>
            <a:r>
              <a:rPr lang="fa-IR" sz="1800" dirty="0" smtClean="0">
                <a:solidFill>
                  <a:srgbClr val="00B050"/>
                </a:solidFill>
                <a:latin typeface="Tahoma" pitchFamily="34" charset="0"/>
              </a:rPr>
              <a:t/>
            </a:r>
            <a:br>
              <a:rPr lang="fa-IR" sz="1800" dirty="0" smtClean="0">
                <a:solidFill>
                  <a:srgbClr val="00B050"/>
                </a:solidFill>
                <a:latin typeface="Tahoma" pitchFamily="34" charset="0"/>
              </a:rPr>
            </a:br>
            <a: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  <a:t> Graduate School of Management (GSM)</a:t>
            </a:r>
            <a:b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</a:br>
            <a: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  <a:t>University of Putra Malaysia (UPM)</a:t>
            </a:r>
            <a:b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</a:br>
            <a:r>
              <a:rPr lang="fa-IR" sz="2000" dirty="0" smtClean="0">
                <a:solidFill>
                  <a:srgbClr val="00B050"/>
                </a:solidFill>
                <a:latin typeface="Tahoma" pitchFamily="34" charset="0"/>
              </a:rPr>
              <a:t/>
            </a:r>
            <a:br>
              <a:rPr lang="fa-IR" sz="2000" dirty="0" smtClean="0">
                <a:solidFill>
                  <a:srgbClr val="00B050"/>
                </a:solidFill>
                <a:latin typeface="Tahoma" pitchFamily="34" charset="0"/>
              </a:rPr>
            </a:br>
            <a:r>
              <a:rPr lang="en-US" sz="1800" dirty="0" smtClean="0">
                <a:solidFill>
                  <a:srgbClr val="00B050"/>
                </a:solidFill>
                <a:latin typeface="Tahoma" pitchFamily="34" charset="0"/>
              </a:rPr>
              <a:t>jafari76@gmail.com</a:t>
            </a:r>
            <a:endParaRPr lang="en-US" dirty="0" smtClean="0"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1800" b="1" dirty="0"/>
              <a:t>May </a:t>
            </a:r>
            <a:r>
              <a:rPr lang="en-US" sz="1800" b="1" dirty="0" smtClean="0"/>
              <a:t>25, </a:t>
            </a:r>
            <a:r>
              <a:rPr lang="en-US" sz="1800" b="1" dirty="0"/>
              <a:t>2011</a:t>
            </a:r>
          </a:p>
        </p:txBody>
      </p:sp>
      <p:sp>
        <p:nvSpPr>
          <p:cNvPr id="3076" name="Title 1"/>
          <p:cNvSpPr>
            <a:spLocks/>
          </p:cNvSpPr>
          <p:nvPr/>
        </p:nvSpPr>
        <p:spPr bwMode="auto">
          <a:xfrm>
            <a:off x="1763713" y="2852936"/>
            <a:ext cx="691274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Tahoma" pitchFamily="34" charset="0"/>
              </a:rPr>
              <a:t> Research Tools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</a:rPr>
              <a:t>A Thesis Writing Approach</a:t>
            </a:r>
          </a:p>
        </p:txBody>
      </p:sp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80728"/>
            <a:ext cx="4438650" cy="1028700"/>
          </a:xfrm>
          <a:prstGeom prst="rect">
            <a:avLst/>
          </a:prstGeom>
        </p:spPr>
      </p:pic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07442"/>
            <a:ext cx="1944216" cy="245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31640" y="328390"/>
            <a:ext cx="7560840" cy="868362"/>
          </a:xfrm>
        </p:spPr>
        <p:txBody>
          <a:bodyPr/>
          <a:lstStyle/>
          <a:p>
            <a:pPr algn="l" rtl="0"/>
            <a:r>
              <a:rPr lang="en-US" sz="2800" dirty="0" smtClean="0"/>
              <a:t>Initial appraisal of your topic and getting more familiar with it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 t="12370" r="1429" b="4135"/>
          <a:stretch>
            <a:fillRect/>
          </a:stretch>
        </p:blipFill>
        <p:spPr bwMode="auto">
          <a:xfrm>
            <a:off x="107504" y="1977982"/>
            <a:ext cx="8861492" cy="46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 bwMode="auto">
          <a:xfrm>
            <a:off x="7092280" y="3789040"/>
            <a:ext cx="720080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t="12903" r="1210" b="3226"/>
          <a:stretch>
            <a:fillRect/>
          </a:stretch>
        </p:blipFill>
        <p:spPr bwMode="auto">
          <a:xfrm>
            <a:off x="179512" y="1988840"/>
            <a:ext cx="8769371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 rot="10800000">
            <a:off x="1403648" y="3571427"/>
            <a:ext cx="864096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>
            <a:off x="5076056" y="2707331"/>
            <a:ext cx="864096" cy="158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1640" y="328390"/>
            <a:ext cx="7560840" cy="868362"/>
          </a:xfrm>
        </p:spPr>
        <p:txBody>
          <a:bodyPr/>
          <a:lstStyle/>
          <a:p>
            <a:pPr algn="l" rtl="0"/>
            <a:r>
              <a:rPr lang="en-US" sz="2800" dirty="0" smtClean="0"/>
              <a:t>Initial appraisal of your topic and getting more familiar with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59633" y="228600"/>
            <a:ext cx="7488831" cy="752475"/>
          </a:xfrm>
        </p:spPr>
        <p:txBody>
          <a:bodyPr/>
          <a:lstStyle/>
          <a:p>
            <a:pPr algn="l" eaLnBrk="1" hangingPunct="1"/>
            <a:r>
              <a:rPr lang="en-US" sz="3400" dirty="0" smtClean="0"/>
              <a:t>Evaluating a paper/journal quality</a:t>
            </a:r>
            <a:endParaRPr lang="en-US" sz="3400" dirty="0" smtClean="0">
              <a:cs typeface="Arial" charset="0"/>
            </a:endParaRPr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323850" y="1700213"/>
            <a:ext cx="8712646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/>
              <a:t>1- Initial Appraisal:</a:t>
            </a:r>
          </a:p>
          <a:p>
            <a:pPr lvl="2">
              <a:lnSpc>
                <a:spcPts val="3000"/>
              </a:lnSpc>
              <a:buFont typeface="Courier New" pitchFamily="49" charset="0"/>
              <a:buChar char="o"/>
            </a:pPr>
            <a:r>
              <a:rPr lang="en-US" sz="2200" dirty="0"/>
              <a:t>Author</a:t>
            </a:r>
          </a:p>
          <a:p>
            <a:pPr lvl="2">
              <a:lnSpc>
                <a:spcPts val="3000"/>
              </a:lnSpc>
              <a:buFont typeface="Courier New" pitchFamily="49" charset="0"/>
              <a:buChar char="o"/>
            </a:pPr>
            <a:r>
              <a:rPr lang="en-US" sz="2200" dirty="0" smtClean="0"/>
              <a:t>Journal (ISI vs. non-ISI)</a:t>
            </a:r>
          </a:p>
          <a:p>
            <a:pPr lvl="2">
              <a:lnSpc>
                <a:spcPts val="3000"/>
              </a:lnSpc>
              <a:buFont typeface="Courier New" pitchFamily="49" charset="0"/>
              <a:buChar char="o"/>
            </a:pPr>
            <a:r>
              <a:rPr lang="en-US" sz="2200" dirty="0" smtClean="0"/>
              <a:t>Publisher (well known vs. unknown) </a:t>
            </a:r>
            <a:endParaRPr lang="en-US" sz="2200" dirty="0"/>
          </a:p>
          <a:p>
            <a:pPr lvl="2">
              <a:lnSpc>
                <a:spcPts val="3000"/>
              </a:lnSpc>
              <a:buFont typeface="Courier New" pitchFamily="49" charset="0"/>
              <a:buChar char="o"/>
            </a:pPr>
            <a:r>
              <a:rPr lang="en-US" sz="2200" dirty="0" smtClean="0"/>
              <a:t>Date of Publication (most recent one)</a:t>
            </a:r>
          </a:p>
          <a:p>
            <a:pPr lvl="2">
              <a:lnSpc>
                <a:spcPts val="3000"/>
              </a:lnSpc>
              <a:buFont typeface="Courier New" pitchFamily="49" charset="0"/>
              <a:buChar char="o"/>
            </a:pPr>
            <a:r>
              <a:rPr lang="en-US" sz="2200" dirty="0" smtClean="0"/>
              <a:t>Edition or Revision (make sure you found the latest version)</a:t>
            </a:r>
          </a:p>
          <a:p>
            <a:pPr lvl="2"/>
            <a:endParaRPr lang="en-US" sz="2200" dirty="0"/>
          </a:p>
          <a:p>
            <a:r>
              <a:rPr lang="en-US" sz="2200" b="1" dirty="0"/>
              <a:t>2- Content Analysis</a:t>
            </a:r>
            <a:r>
              <a:rPr lang="en-US" sz="2200" b="1" dirty="0" smtClean="0"/>
              <a:t>: </a:t>
            </a:r>
            <a:endParaRPr lang="en-US" sz="2200" b="1" dirty="0"/>
          </a:p>
          <a:p>
            <a:pPr lvl="2"/>
            <a:r>
              <a:rPr lang="en-US" sz="2200" dirty="0"/>
              <a:t>Intended Audience</a:t>
            </a:r>
          </a:p>
          <a:p>
            <a:pPr lvl="2"/>
            <a:r>
              <a:rPr lang="en-US" sz="2200" dirty="0"/>
              <a:t>Objective Reasoning</a:t>
            </a:r>
          </a:p>
          <a:p>
            <a:pPr lvl="2"/>
            <a:r>
              <a:rPr lang="en-US" sz="2200" dirty="0"/>
              <a:t>Coverage</a:t>
            </a:r>
          </a:p>
          <a:p>
            <a:pPr lvl="2"/>
            <a:r>
              <a:rPr lang="en-US" sz="2200" dirty="0"/>
              <a:t>Writing Style</a:t>
            </a:r>
          </a:p>
          <a:p>
            <a:pPr lvl="2"/>
            <a:r>
              <a:rPr lang="en-US" sz="2200" dirty="0"/>
              <a:t>Evaluative Reviews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87999" y="1988840"/>
            <a:ext cx="1656209" cy="504701"/>
            <a:chOff x="0" y="0"/>
            <a:chExt cx="2987824" cy="71976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774" y="34878"/>
              <a:ext cx="2905188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 smtClean="0"/>
                <a:t>h-index</a:t>
              </a:r>
              <a:endParaRPr lang="en-US" sz="2400" dirty="0"/>
            </a:p>
          </p:txBody>
        </p:sp>
      </p:grpSp>
      <p:cxnSp>
        <p:nvCxnSpPr>
          <p:cNvPr id="7" name="Straight Arrow Connector 35"/>
          <p:cNvCxnSpPr>
            <a:cxnSpLocks noChangeShapeType="1"/>
            <a:endCxn id="5" idx="1"/>
          </p:cNvCxnSpPr>
          <p:nvPr/>
        </p:nvCxnSpPr>
        <p:spPr bwMode="auto">
          <a:xfrm flipV="1">
            <a:off x="2411760" y="2241191"/>
            <a:ext cx="2376239" cy="3568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6444208" y="2492251"/>
            <a:ext cx="2376264" cy="504701"/>
            <a:chOff x="0" y="0"/>
            <a:chExt cx="2987824" cy="71976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774" y="34878"/>
              <a:ext cx="2905188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 smtClean="0"/>
                <a:t>Impact Factor</a:t>
              </a:r>
              <a:endParaRPr lang="en-US" sz="2400" dirty="0"/>
            </a:p>
          </p:txBody>
        </p:sp>
      </p:grpSp>
      <p:cxnSp>
        <p:nvCxnSpPr>
          <p:cNvPr id="14" name="Straight Arrow Connector 35"/>
          <p:cNvCxnSpPr>
            <a:cxnSpLocks noChangeShapeType="1"/>
          </p:cNvCxnSpPr>
          <p:nvPr/>
        </p:nvCxnSpPr>
        <p:spPr bwMode="auto">
          <a:xfrm>
            <a:off x="4427984" y="2708920"/>
            <a:ext cx="2016224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4932040" y="4221088"/>
            <a:ext cx="3960440" cy="504701"/>
            <a:chOff x="0" y="0"/>
            <a:chExt cx="2987824" cy="719760"/>
          </a:xfrm>
        </p:grpSpPr>
        <p:sp>
          <p:nvSpPr>
            <p:cNvPr id="28" name="Rounded Rectangle 27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47774" y="34878"/>
              <a:ext cx="2905188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 smtClean="0"/>
                <a:t>Exp: AutoSummary Tools</a:t>
              </a:r>
              <a:endParaRPr lang="en-US" sz="2400" dirty="0"/>
            </a:p>
          </p:txBody>
        </p:sp>
      </p:grpSp>
      <p:cxnSp>
        <p:nvCxnSpPr>
          <p:cNvPr id="30" name="Straight Arrow Connector 35"/>
          <p:cNvCxnSpPr>
            <a:cxnSpLocks noChangeShapeType="1"/>
          </p:cNvCxnSpPr>
          <p:nvPr/>
        </p:nvCxnSpPr>
        <p:spPr bwMode="auto">
          <a:xfrm>
            <a:off x="3131840" y="4509120"/>
            <a:ext cx="18002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273925" cy="67945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h-index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68413"/>
            <a:ext cx="7605713" cy="187325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i="1" dirty="0" smtClean="0"/>
              <a:t>A scientist has index h if h of [his/her] </a:t>
            </a:r>
            <a:r>
              <a:rPr lang="en-US" i="1" dirty="0" err="1" smtClean="0"/>
              <a:t>Np</a:t>
            </a:r>
            <a:r>
              <a:rPr lang="en-US" i="1" dirty="0" smtClean="0"/>
              <a:t> papers have at least h citations each, and the other (</a:t>
            </a:r>
            <a:r>
              <a:rPr lang="en-US" i="1" dirty="0" err="1" smtClean="0"/>
              <a:t>Np</a:t>
            </a:r>
            <a:r>
              <a:rPr lang="en-US" i="1" dirty="0" smtClean="0"/>
              <a:t> − h) papers have at most h citations each (</a:t>
            </a:r>
            <a:r>
              <a:rPr lang="en-US" dirty="0" smtClean="0"/>
              <a:t>Jorge E. Hirsch)</a:t>
            </a:r>
          </a:p>
          <a:p>
            <a:pPr algn="l" rtl="0" eaLnBrk="1" hangingPunct="1"/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284538"/>
            <a:ext cx="43211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273925" cy="823913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Publish or Perish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r="-209" b="5707"/>
          <a:stretch>
            <a:fillRect/>
          </a:stretch>
        </p:blipFill>
        <p:spPr bwMode="auto">
          <a:xfrm>
            <a:off x="107950" y="1649413"/>
            <a:ext cx="88931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00261"/>
            <a:ext cx="6913512" cy="752475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Impact Factor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511182" cy="515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273925" cy="752475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Journal Citation Reports (JCR)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 r="-1381" b="6683"/>
          <a:stretch>
            <a:fillRect/>
          </a:stretch>
        </p:blipFill>
        <p:spPr bwMode="auto">
          <a:xfrm>
            <a:off x="215900" y="1836738"/>
            <a:ext cx="87487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259632" y="228600"/>
            <a:ext cx="7632700" cy="7524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Conducting </a:t>
            </a:r>
            <a:r>
              <a:rPr lang="ar-SA" sz="2800" dirty="0" smtClean="0">
                <a:cs typeface="Arial" charset="0"/>
              </a:rPr>
              <a:t>‏</a:t>
            </a:r>
            <a:r>
              <a:rPr lang="en-US" sz="2800" dirty="0" smtClean="0">
                <a:cs typeface="Arial" charset="0"/>
              </a:rPr>
              <a:t>a systematic </a:t>
            </a:r>
            <a:r>
              <a:rPr lang="en-US" sz="2800" dirty="0" smtClean="0"/>
              <a:t>literature review</a:t>
            </a:r>
            <a:endParaRPr lang="fa-IR" sz="2800" dirty="0" smtClean="0">
              <a:cs typeface="Arial" charset="0"/>
            </a:endParaRPr>
          </a:p>
        </p:txBody>
      </p:sp>
      <p:grpSp>
        <p:nvGrpSpPr>
          <p:cNvPr id="10243" name="Group 13"/>
          <p:cNvGrpSpPr>
            <a:grpSpLocks/>
          </p:cNvGrpSpPr>
          <p:nvPr/>
        </p:nvGrpSpPr>
        <p:grpSpPr bwMode="auto">
          <a:xfrm>
            <a:off x="5003800" y="3933453"/>
            <a:ext cx="3455988" cy="719138"/>
            <a:chOff x="0" y="0"/>
            <a:chExt cx="2987824" cy="719760"/>
          </a:xfrm>
        </p:grpSpPr>
        <p:sp>
          <p:nvSpPr>
            <p:cNvPr id="2" name="Rounded Rectangle 1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" name="Rounded Rectangle 4"/>
            <p:cNvSpPr/>
            <p:nvPr/>
          </p:nvSpPr>
          <p:spPr>
            <a:xfrm>
              <a:off x="46663" y="34955"/>
              <a:ext cx="290547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Go Forward</a:t>
              </a: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4932363" y="2780928"/>
            <a:ext cx="3382962" cy="720725"/>
            <a:chOff x="0" y="0"/>
            <a:chExt cx="2987824" cy="719760"/>
          </a:xfrm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47671" y="34878"/>
              <a:ext cx="2905102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Go Backward</a:t>
              </a:r>
            </a:p>
          </p:txBody>
        </p:sp>
      </p:grpSp>
      <p:cxnSp>
        <p:nvCxnSpPr>
          <p:cNvPr id="10245" name="Straight Arrow Connector 23"/>
          <p:cNvCxnSpPr>
            <a:cxnSpLocks noChangeShapeType="1"/>
            <a:stCxn id="25" idx="3"/>
          </p:cNvCxnSpPr>
          <p:nvPr/>
        </p:nvCxnSpPr>
        <p:spPr bwMode="auto">
          <a:xfrm flipV="1">
            <a:off x="3708400" y="3141663"/>
            <a:ext cx="1295400" cy="3952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28"/>
          <p:cNvCxnSpPr>
            <a:stCxn id="26" idx="3"/>
            <a:endCxn id="15" idx="1"/>
          </p:cNvCxnSpPr>
          <p:nvPr/>
        </p:nvCxnSpPr>
        <p:spPr>
          <a:xfrm flipV="1">
            <a:off x="3668714" y="1917080"/>
            <a:ext cx="1263326" cy="16198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7" name="Group 22"/>
          <p:cNvGrpSpPr>
            <a:grpSpLocks/>
          </p:cNvGrpSpPr>
          <p:nvPr/>
        </p:nvGrpSpPr>
        <p:grpSpPr bwMode="auto">
          <a:xfrm>
            <a:off x="395288" y="2924175"/>
            <a:ext cx="3313112" cy="1225550"/>
            <a:chOff x="0" y="0"/>
            <a:chExt cx="2987824" cy="719760"/>
          </a:xfrm>
        </p:grpSpPr>
        <p:sp>
          <p:nvSpPr>
            <p:cNvPr id="25" name="Rounded Rectangle 2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47244" y="35429"/>
              <a:ext cx="2904790" cy="648903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Systematic Literature Review</a:t>
              </a:r>
            </a:p>
          </p:txBody>
        </p:sp>
      </p:grp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5004445" y="5157192"/>
            <a:ext cx="3455987" cy="719138"/>
            <a:chOff x="0" y="0"/>
            <a:chExt cx="2987824" cy="719760"/>
          </a:xfrm>
        </p:grpSpPr>
        <p:sp>
          <p:nvSpPr>
            <p:cNvPr id="4" name="Rounded Rectangle 1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6663" y="34955"/>
              <a:ext cx="290547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>
                  <a:solidFill>
                    <a:srgbClr val="FFFFFF"/>
                  </a:solidFill>
                  <a:cs typeface="Arial" charset="0"/>
                </a:rPr>
                <a:t>Related Articles</a:t>
              </a:r>
            </a:p>
          </p:txBody>
        </p:sp>
      </p:grpSp>
      <p:cxnSp>
        <p:nvCxnSpPr>
          <p:cNvPr id="6" name="Straight Arrow Connector 23"/>
          <p:cNvCxnSpPr>
            <a:stCxn id="26" idx="3"/>
            <a:endCxn id="4" idx="1"/>
          </p:cNvCxnSpPr>
          <p:nvPr/>
        </p:nvCxnSpPr>
        <p:spPr>
          <a:xfrm>
            <a:off x="3668714" y="3536951"/>
            <a:ext cx="1335731" cy="1979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23"/>
          <p:cNvCxnSpPr>
            <a:stCxn id="26" idx="3"/>
          </p:cNvCxnSpPr>
          <p:nvPr/>
        </p:nvCxnSpPr>
        <p:spPr>
          <a:xfrm>
            <a:off x="3668714" y="3536951"/>
            <a:ext cx="1335334" cy="900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1" name="Group 13"/>
          <p:cNvGrpSpPr>
            <a:grpSpLocks/>
          </p:cNvGrpSpPr>
          <p:nvPr/>
        </p:nvGrpSpPr>
        <p:grpSpPr bwMode="auto">
          <a:xfrm>
            <a:off x="4932040" y="1485280"/>
            <a:ext cx="3455987" cy="863600"/>
            <a:chOff x="0" y="0"/>
            <a:chExt cx="2987824" cy="71976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6663" y="35724"/>
              <a:ext cx="2905477" cy="648313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Review </a:t>
              </a:r>
              <a:r>
                <a:rPr lang="en-US" sz="2400" dirty="0" smtClean="0">
                  <a:solidFill>
                    <a:srgbClr val="FFFFFF"/>
                  </a:solidFill>
                  <a:cs typeface="Arial" charset="0"/>
                </a:rPr>
                <a:t>Articles</a:t>
              </a:r>
            </a:p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 smtClean="0">
                  <a:solidFill>
                    <a:srgbClr val="FFFFFF"/>
                  </a:solidFill>
                  <a:cs typeface="Arial" charset="0"/>
                </a:rPr>
                <a:t>(Meta-analysis</a:t>
              </a: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251520" y="5013176"/>
            <a:ext cx="3672408" cy="1584176"/>
            <a:chOff x="0" y="0"/>
            <a:chExt cx="2987824" cy="719760"/>
          </a:xfrm>
          <a:solidFill>
            <a:srgbClr val="00B050"/>
          </a:solidFill>
        </p:grpSpPr>
        <p:sp>
          <p:nvSpPr>
            <p:cNvPr id="23" name="Rounded Rectangle 22">
              <a:hlinkClick r:id="rId3" action="ppaction://hlinkfile"/>
            </p:cNvPr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47244" y="35429"/>
              <a:ext cx="2904790" cy="64890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defRPr/>
              </a:pPr>
              <a:r>
                <a:rPr lang="en-US" sz="1600" dirty="0"/>
                <a:t>Webster, J., &amp; Watson, R. (2002). Analyzing the past to prepare for the future: Writing a literature review. </a:t>
              </a:r>
              <a:r>
                <a:rPr lang="en-US" sz="1600" i="1" dirty="0"/>
                <a:t>MIS Quarterly, 26(2), 13-23.</a:t>
              </a:r>
              <a:endParaRPr lang="en-US" sz="1600" dirty="0"/>
            </a:p>
          </p:txBody>
        </p:sp>
      </p:grpSp>
      <p:cxnSp>
        <p:nvCxnSpPr>
          <p:cNvPr id="27" name="Straight Arrow Connector 23"/>
          <p:cNvCxnSpPr>
            <a:stCxn id="25" idx="2"/>
            <a:endCxn id="23" idx="0"/>
          </p:cNvCxnSpPr>
          <p:nvPr/>
        </p:nvCxnSpPr>
        <p:spPr>
          <a:xfrm rot="16200000" flipH="1">
            <a:off x="1638301" y="4564062"/>
            <a:ext cx="86360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06861"/>
            <a:ext cx="8629972" cy="53065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59632" y="228600"/>
            <a:ext cx="7632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Conducting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a systematic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literature review</a:t>
            </a: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scholar_logo_md_2009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97425"/>
            <a:ext cx="2720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13"/>
          <p:cNvGrpSpPr>
            <a:grpSpLocks/>
          </p:cNvGrpSpPr>
          <p:nvPr/>
        </p:nvGrpSpPr>
        <p:grpSpPr bwMode="auto">
          <a:xfrm>
            <a:off x="395288" y="3141663"/>
            <a:ext cx="3673475" cy="720725"/>
            <a:chOff x="0" y="0"/>
            <a:chExt cx="2987824" cy="71976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7774" y="34878"/>
              <a:ext cx="2905188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Search Engines</a:t>
              </a:r>
            </a:p>
          </p:txBody>
        </p:sp>
      </p:grpSp>
      <p:pic>
        <p:nvPicPr>
          <p:cNvPr id="1126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317" t="16360" r="62723" b="75764"/>
          <a:stretch>
            <a:fillRect/>
          </a:stretch>
        </p:blipFill>
        <p:spPr bwMode="auto">
          <a:xfrm>
            <a:off x="4859338" y="1773238"/>
            <a:ext cx="3311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0" name="Straight Arrow Connector 21"/>
          <p:cNvCxnSpPr>
            <a:cxnSpLocks noChangeShapeType="1"/>
            <a:stCxn id="16" idx="3"/>
          </p:cNvCxnSpPr>
          <p:nvPr/>
        </p:nvCxnSpPr>
        <p:spPr bwMode="auto">
          <a:xfrm flipV="1">
            <a:off x="4025900" y="2062163"/>
            <a:ext cx="833438" cy="14398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271" name="Straight Arrow Connector 27"/>
          <p:cNvCxnSpPr>
            <a:cxnSpLocks noChangeShapeType="1"/>
            <a:stCxn id="16" idx="3"/>
          </p:cNvCxnSpPr>
          <p:nvPr/>
        </p:nvCxnSpPr>
        <p:spPr bwMode="auto">
          <a:xfrm flipV="1">
            <a:off x="4025900" y="3489325"/>
            <a:ext cx="1409700" cy="127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272" name="Straight Arrow Connector 27"/>
          <p:cNvCxnSpPr>
            <a:cxnSpLocks noChangeShapeType="1"/>
            <a:stCxn id="15" idx="3"/>
          </p:cNvCxnSpPr>
          <p:nvPr/>
        </p:nvCxnSpPr>
        <p:spPr bwMode="auto">
          <a:xfrm>
            <a:off x="4068763" y="3502025"/>
            <a:ext cx="1223962" cy="15843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11273" name="Group 31"/>
          <p:cNvGrpSpPr>
            <a:grpSpLocks/>
          </p:cNvGrpSpPr>
          <p:nvPr/>
        </p:nvGrpSpPr>
        <p:grpSpPr bwMode="auto">
          <a:xfrm>
            <a:off x="5435600" y="3070225"/>
            <a:ext cx="1655763" cy="1079500"/>
            <a:chOff x="6084168" y="2564904"/>
            <a:chExt cx="1656184" cy="1080120"/>
          </a:xfrm>
        </p:grpSpPr>
        <p:pic>
          <p:nvPicPr>
            <p:cNvPr id="11276" name="Picture 29" descr="logo_SciVerse.gif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84168" y="2564904"/>
              <a:ext cx="10096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30" descr="logo_Scopus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68827" y="2883024"/>
              <a:ext cx="771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611188" y="4652963"/>
            <a:ext cx="3167062" cy="97472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Advance Search/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Analyze Results</a:t>
            </a:r>
          </a:p>
        </p:txBody>
      </p:sp>
      <p:cxnSp>
        <p:nvCxnSpPr>
          <p:cNvPr id="11275" name="Straight Arrow Connector 35"/>
          <p:cNvCxnSpPr>
            <a:cxnSpLocks noChangeShapeType="1"/>
            <a:stCxn id="15" idx="2"/>
            <a:endCxn id="32" idx="0"/>
          </p:cNvCxnSpPr>
          <p:nvPr/>
        </p:nvCxnSpPr>
        <p:spPr bwMode="auto">
          <a:xfrm rot="5400000">
            <a:off x="1818481" y="4239420"/>
            <a:ext cx="790575" cy="365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1259632" y="228600"/>
            <a:ext cx="7632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Conducting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a systematic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literature review</a:t>
            </a:r>
            <a:endParaRPr kumimoji="0" lang="fa-I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187624" y="260648"/>
            <a:ext cx="7273925" cy="752475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this?</a:t>
            </a:r>
          </a:p>
        </p:txBody>
      </p:sp>
      <p:pic>
        <p:nvPicPr>
          <p:cNvPr id="4099" name="Picture 10" descr="sic_map.gif"/>
          <p:cNvPicPr>
            <a:picLocks noChangeAspect="1"/>
          </p:cNvPicPr>
          <p:nvPr/>
        </p:nvPicPr>
        <p:blipFill>
          <a:blip r:embed="rId3" cstate="print"/>
          <a:srcRect l="13776" t="10764" r="15350" b="10764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259632" y="228600"/>
            <a:ext cx="7488510" cy="7524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Keeping up-to-date (Alert system)</a:t>
            </a:r>
            <a:endParaRPr lang="en-US" sz="3200" dirty="0" smtClean="0">
              <a:cs typeface="Arial" charset="0"/>
            </a:endParaRPr>
          </a:p>
        </p:txBody>
      </p:sp>
      <p:grpSp>
        <p:nvGrpSpPr>
          <p:cNvPr id="16387" name="Group 10"/>
          <p:cNvGrpSpPr>
            <a:grpSpLocks/>
          </p:cNvGrpSpPr>
          <p:nvPr/>
        </p:nvGrpSpPr>
        <p:grpSpPr bwMode="auto">
          <a:xfrm>
            <a:off x="250825" y="2205038"/>
            <a:ext cx="3168650" cy="1223962"/>
            <a:chOff x="0" y="0"/>
            <a:chExt cx="2987824" cy="71976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6405" y="35475"/>
              <a:ext cx="2906991" cy="64881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Activate databases </a:t>
              </a:r>
            </a:p>
            <a:p>
              <a:pPr algn="ctr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alert systems</a:t>
              </a:r>
              <a:endParaRPr lang="fa-IR" sz="2400" dirty="0"/>
            </a:p>
          </p:txBody>
        </p:sp>
      </p:grpSp>
      <p:pic>
        <p:nvPicPr>
          <p:cNvPr id="16388" name="Picture 23" descr="alerts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 l="3571" t="19048" r="7143" b="19048"/>
          <a:stretch>
            <a:fillRect/>
          </a:stretch>
        </p:blipFill>
        <p:spPr bwMode="auto">
          <a:xfrm>
            <a:off x="6156176" y="3212976"/>
            <a:ext cx="1800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6084168" y="2060848"/>
            <a:ext cx="1655762" cy="1079500"/>
            <a:chOff x="6084168" y="2564904"/>
            <a:chExt cx="1656184" cy="1080120"/>
          </a:xfrm>
        </p:grpSpPr>
        <p:pic>
          <p:nvPicPr>
            <p:cNvPr id="16404" name="Picture 29" descr="logo_SciVerse.gif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2564904"/>
              <a:ext cx="10096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30" descr="logo_Scopus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68827" y="2883024"/>
              <a:ext cx="771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" name="Straight Arrow Connector 34"/>
          <p:cNvCxnSpPr>
            <a:stCxn id="13" idx="3"/>
            <a:endCxn id="16388" idx="1"/>
          </p:cNvCxnSpPr>
          <p:nvPr/>
        </p:nvCxnSpPr>
        <p:spPr>
          <a:xfrm>
            <a:off x="3382963" y="2817020"/>
            <a:ext cx="2773213" cy="8642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  <a:endCxn id="16404" idx="1"/>
          </p:cNvCxnSpPr>
          <p:nvPr/>
        </p:nvCxnSpPr>
        <p:spPr>
          <a:xfrm flipV="1">
            <a:off x="3382963" y="2479708"/>
            <a:ext cx="2701205" cy="337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6393" idx="1"/>
          </p:cNvCxnSpPr>
          <p:nvPr/>
        </p:nvCxnSpPr>
        <p:spPr>
          <a:xfrm>
            <a:off x="3382963" y="2817813"/>
            <a:ext cx="2773362" cy="17478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Rectangle 55"/>
          <p:cNvSpPr>
            <a:spLocks noChangeArrowheads="1"/>
          </p:cNvSpPr>
          <p:nvPr/>
        </p:nvSpPr>
        <p:spPr bwMode="auto">
          <a:xfrm>
            <a:off x="6156325" y="433546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/>
              <a:t>Others Publishers</a:t>
            </a:r>
          </a:p>
        </p:txBody>
      </p:sp>
      <p:pic>
        <p:nvPicPr>
          <p:cNvPr id="23" name="Picture 22" descr="s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4068763"/>
            <a:ext cx="2711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spring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5732463"/>
            <a:ext cx="3332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t&amp;F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263" y="4941888"/>
            <a:ext cx="2124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bw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3716338"/>
            <a:ext cx="10795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anva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5157788"/>
            <a:ext cx="15176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mral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5084763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iee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613" y="4868863"/>
            <a:ext cx="27336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sag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7900" y="5984875"/>
            <a:ext cx="259238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stCxn id="13" idx="3"/>
            <a:endCxn id="33" idx="1"/>
          </p:cNvCxnSpPr>
          <p:nvPr/>
        </p:nvCxnSpPr>
        <p:spPr>
          <a:xfrm flipV="1">
            <a:off x="3382963" y="1538288"/>
            <a:ext cx="2665412" cy="127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3" name="Picture 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l="3317" t="16360" r="62723" b="75764"/>
          <a:stretch>
            <a:fillRect/>
          </a:stretch>
        </p:blipFill>
        <p:spPr bwMode="auto">
          <a:xfrm>
            <a:off x="6048375" y="1303338"/>
            <a:ext cx="2700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87624" y="300261"/>
            <a:ext cx="7273925" cy="752475"/>
          </a:xfrm>
        </p:spPr>
        <p:txBody>
          <a:bodyPr/>
          <a:lstStyle/>
          <a:p>
            <a:pPr algn="l"/>
            <a:r>
              <a:rPr lang="en-US" dirty="0" smtClean="0"/>
              <a:t>Research as a Puzzle</a:t>
            </a:r>
          </a:p>
        </p:txBody>
      </p:sp>
      <p:pic>
        <p:nvPicPr>
          <p:cNvPr id="5" name="Picture 4" descr="puzzle piec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65275"/>
            <a:ext cx="31686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Puzzle_Piec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547813"/>
            <a:ext cx="3332162" cy="2386012"/>
          </a:xfrm>
        </p:spPr>
      </p:pic>
      <p:grpSp>
        <p:nvGrpSpPr>
          <p:cNvPr id="14" name="Group 13"/>
          <p:cNvGrpSpPr/>
          <p:nvPr/>
        </p:nvGrpSpPr>
        <p:grpSpPr>
          <a:xfrm>
            <a:off x="1116013" y="4365104"/>
            <a:ext cx="3600003" cy="2232546"/>
            <a:chOff x="1116013" y="4365104"/>
            <a:chExt cx="3600003" cy="2232546"/>
          </a:xfrm>
        </p:grpSpPr>
        <p:pic>
          <p:nvPicPr>
            <p:cNvPr id="8" name="Picture 7" descr="puzzle-piece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6013" y="4373563"/>
              <a:ext cx="3168650" cy="222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283968" y="436510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sym typeface="Wingdings 2"/>
                </a:rPr>
                <a:t>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59338" y="4292600"/>
            <a:ext cx="3745110" cy="2328863"/>
            <a:chOff x="4859338" y="4292600"/>
            <a:chExt cx="3745110" cy="2328863"/>
          </a:xfrm>
        </p:grpSpPr>
        <p:pic>
          <p:nvPicPr>
            <p:cNvPr id="9" name="Picture 8" descr="tut005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9338" y="4292600"/>
              <a:ext cx="3313112" cy="232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172400" y="429309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58888" y="260648"/>
            <a:ext cx="7489825" cy="752475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Mind-Mapping</a:t>
            </a:r>
          </a:p>
        </p:txBody>
      </p:sp>
      <p:pic>
        <p:nvPicPr>
          <p:cNvPr id="614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887" t="17617" r="33032" b="11915"/>
          <a:stretch>
            <a:fillRect/>
          </a:stretch>
        </p:blipFill>
        <p:spPr bwMode="auto">
          <a:xfrm>
            <a:off x="1043608" y="1268760"/>
            <a:ext cx="7920880" cy="553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58888" y="260648"/>
            <a:ext cx="7273925" cy="7524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cs typeface="Arial" charset="0"/>
              </a:rPr>
              <a:t>Searching inside the articles</a:t>
            </a:r>
          </a:p>
        </p:txBody>
      </p:sp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179513" y="2638102"/>
            <a:ext cx="2952328" cy="1150938"/>
            <a:chOff x="-64953" y="-44998"/>
            <a:chExt cx="2987824" cy="719760"/>
          </a:xfrm>
        </p:grpSpPr>
        <p:sp>
          <p:nvSpPr>
            <p:cNvPr id="23" name="Rounded Rectangle 22"/>
            <p:cNvSpPr/>
            <p:nvPr/>
          </p:nvSpPr>
          <p:spPr>
            <a:xfrm>
              <a:off x="-64953" y="-44998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29749" y="-323"/>
              <a:ext cx="2662842" cy="63041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Desktop Search</a:t>
              </a:r>
            </a:p>
          </p:txBody>
        </p:sp>
      </p:grpSp>
      <p:pic>
        <p:nvPicPr>
          <p:cNvPr id="18436" name="Picture 24" descr="images1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01" y="4509120"/>
            <a:ext cx="17303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8"/>
          <p:cNvSpPr txBox="1">
            <a:spLocks noChangeArrowheads="1"/>
          </p:cNvSpPr>
          <p:nvPr/>
        </p:nvSpPr>
        <p:spPr bwMode="auto">
          <a:xfrm>
            <a:off x="4067944" y="1772816"/>
            <a:ext cx="31683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b="1" dirty="0" smtClean="0"/>
              <a:t>Smartly keywords selection</a:t>
            </a:r>
            <a:endParaRPr lang="en-US" b="1" dirty="0"/>
          </a:p>
        </p:txBody>
      </p:sp>
      <p:cxnSp>
        <p:nvCxnSpPr>
          <p:cNvPr id="18438" name="Straight Arrow Connector 25"/>
          <p:cNvCxnSpPr>
            <a:cxnSpLocks noChangeShapeType="1"/>
            <a:stCxn id="24" idx="2"/>
            <a:endCxn id="18436" idx="0"/>
          </p:cNvCxnSpPr>
          <p:nvPr/>
        </p:nvCxnSpPr>
        <p:spPr bwMode="auto">
          <a:xfrm rot="16200000" flipH="1">
            <a:off x="1293288" y="4111819"/>
            <a:ext cx="791518" cy="308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25"/>
          <p:cNvCxnSpPr>
            <a:cxnSpLocks noChangeShapeType="1"/>
            <a:stCxn id="23" idx="3"/>
            <a:endCxn id="18437" idx="1"/>
          </p:cNvCxnSpPr>
          <p:nvPr/>
        </p:nvCxnSpPr>
        <p:spPr bwMode="auto">
          <a:xfrm flipV="1">
            <a:off x="3131841" y="2219092"/>
            <a:ext cx="936103" cy="99447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851920" y="3720514"/>
            <a:ext cx="201622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Boolean search techniques</a:t>
            </a:r>
            <a:endParaRPr lang="en-US" b="1" dirty="0"/>
          </a:p>
        </p:txBody>
      </p:sp>
      <p:cxnSp>
        <p:nvCxnSpPr>
          <p:cNvPr id="27" name="Straight Arrow Connector 25"/>
          <p:cNvCxnSpPr>
            <a:cxnSpLocks noChangeShapeType="1"/>
            <a:stCxn id="23" idx="3"/>
            <a:endCxn id="26" idx="1"/>
          </p:cNvCxnSpPr>
          <p:nvPr/>
        </p:nvCxnSpPr>
        <p:spPr bwMode="auto">
          <a:xfrm>
            <a:off x="3131841" y="3213571"/>
            <a:ext cx="720079" cy="115327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1" name="Picture 30" descr="boolean_geol.gif"/>
          <p:cNvPicPr>
            <a:picLocks noChangeAspect="1"/>
          </p:cNvPicPr>
          <p:nvPr/>
        </p:nvPicPr>
        <p:blipFill>
          <a:blip r:embed="rId5" cstate="print"/>
          <a:srcRect t="9193" r="2261"/>
          <a:stretch>
            <a:fillRect/>
          </a:stretch>
        </p:blipFill>
        <p:spPr>
          <a:xfrm>
            <a:off x="5724127" y="2969124"/>
            <a:ext cx="3238615" cy="370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7608" cy="752475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charset="0"/>
              </a:rPr>
              <a:t>Organizing the references (Reference management)</a:t>
            </a:r>
          </a:p>
        </p:txBody>
      </p:sp>
      <p:pic>
        <p:nvPicPr>
          <p:cNvPr id="17411" name="Picture 4" descr="images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775"/>
            <a:ext cx="2174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10"/>
          <p:cNvGrpSpPr>
            <a:grpSpLocks/>
          </p:cNvGrpSpPr>
          <p:nvPr/>
        </p:nvGrpSpPr>
        <p:grpSpPr bwMode="auto">
          <a:xfrm>
            <a:off x="395288" y="1773238"/>
            <a:ext cx="2592387" cy="1223962"/>
            <a:chOff x="0" y="0"/>
            <a:chExt cx="2987824" cy="71976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571" y="35475"/>
              <a:ext cx="2905490" cy="64881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70000"/>
                <a:defRPr/>
              </a:pPr>
              <a:r>
                <a:rPr lang="en-US" sz="2400" dirty="0"/>
                <a:t>References Management</a:t>
              </a:r>
              <a:endParaRPr lang="fa-IR" sz="2800" dirty="0"/>
            </a:p>
          </p:txBody>
        </p:sp>
      </p:grpSp>
      <p:grpSp>
        <p:nvGrpSpPr>
          <p:cNvPr id="17413" name="Group 13"/>
          <p:cNvGrpSpPr>
            <a:grpSpLocks/>
          </p:cNvGrpSpPr>
          <p:nvPr/>
        </p:nvGrpSpPr>
        <p:grpSpPr bwMode="auto">
          <a:xfrm>
            <a:off x="387350" y="3573463"/>
            <a:ext cx="2528888" cy="1655762"/>
            <a:chOff x="-110660" y="-72008"/>
            <a:chExt cx="2987824" cy="792088"/>
          </a:xfrm>
        </p:grpSpPr>
        <p:sp>
          <p:nvSpPr>
            <p:cNvPr id="15" name="Rounded Rectangle 14"/>
            <p:cNvSpPr/>
            <p:nvPr/>
          </p:nvSpPr>
          <p:spPr>
            <a:xfrm>
              <a:off x="-110660" y="-72008"/>
              <a:ext cx="2987824" cy="792088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-26258" y="-25683"/>
              <a:ext cx="2809642" cy="69943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Save time in reference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management</a:t>
              </a:r>
            </a:p>
          </p:txBody>
        </p:sp>
      </p:grpSp>
      <p:sp>
        <p:nvSpPr>
          <p:cNvPr id="17414" name="Rectangle 32"/>
          <p:cNvSpPr>
            <a:spLocks noChangeArrowheads="1"/>
          </p:cNvSpPr>
          <p:nvPr/>
        </p:nvSpPr>
        <p:spPr bwMode="auto">
          <a:xfrm>
            <a:off x="7172325" y="3243263"/>
            <a:ext cx="170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/>
              <a:t>Import into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/>
              <a:t>EndNote</a:t>
            </a:r>
          </a:p>
        </p:txBody>
      </p:sp>
      <p:pic>
        <p:nvPicPr>
          <p:cNvPr id="17415" name="Picture 33" descr="scholar_logo_md_2009.gif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3497263"/>
            <a:ext cx="27225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3" descr="endnoteweb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5008563"/>
            <a:ext cx="2286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>
            <a:stCxn id="15" idx="3"/>
            <a:endCxn id="44" idx="1"/>
          </p:cNvCxnSpPr>
          <p:nvPr/>
        </p:nvCxnSpPr>
        <p:spPr>
          <a:xfrm>
            <a:off x="2916238" y="4402138"/>
            <a:ext cx="1079500" cy="969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3"/>
            <a:endCxn id="34" idx="1"/>
          </p:cNvCxnSpPr>
          <p:nvPr/>
        </p:nvCxnSpPr>
        <p:spPr>
          <a:xfrm flipV="1">
            <a:off x="2916238" y="3786188"/>
            <a:ext cx="1150937" cy="615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875463" y="3748088"/>
            <a:ext cx="43338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0" name="Group 13"/>
          <p:cNvGrpSpPr>
            <a:grpSpLocks/>
          </p:cNvGrpSpPr>
          <p:nvPr/>
        </p:nvGrpSpPr>
        <p:grpSpPr bwMode="auto">
          <a:xfrm>
            <a:off x="395288" y="5948363"/>
            <a:ext cx="3313112" cy="720725"/>
            <a:chOff x="0" y="0"/>
            <a:chExt cx="2987824" cy="71976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47244" y="34878"/>
              <a:ext cx="2904790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dirty="0"/>
                <a:t>Cite while you write</a:t>
              </a:r>
            </a:p>
          </p:txBody>
        </p:sp>
      </p:grpSp>
      <p:cxnSp>
        <p:nvCxnSpPr>
          <p:cNvPr id="19" name="Straight Arrow Connector 18"/>
          <p:cNvCxnSpPr>
            <a:stCxn id="12" idx="3"/>
            <a:endCxn id="17411" idx="1"/>
          </p:cNvCxnSpPr>
          <p:nvPr/>
        </p:nvCxnSpPr>
        <p:spPr>
          <a:xfrm>
            <a:off x="2987675" y="2385219"/>
            <a:ext cx="165633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259632" y="131763"/>
            <a:ext cx="7427168" cy="868362"/>
          </a:xfrm>
        </p:spPr>
        <p:txBody>
          <a:bodyPr/>
          <a:lstStyle/>
          <a:p>
            <a:pPr marL="514350" indent="-514350" eaLnBrk="1" hangingPunct="1"/>
            <a:r>
              <a:rPr lang="en-US" dirty="0" smtClean="0">
                <a:cs typeface="Arial" charset="0"/>
              </a:rPr>
              <a:t>How to avoid plagiarism</a:t>
            </a:r>
            <a:endParaRPr lang="fa-IR" dirty="0" smtClean="0">
              <a:cs typeface="Arial" charset="0"/>
            </a:endParaRPr>
          </a:p>
        </p:txBody>
      </p:sp>
      <p:sp>
        <p:nvSpPr>
          <p:cNvPr id="19464" name="Rectangle 21"/>
          <p:cNvSpPr>
            <a:spLocks noChangeArrowheads="1"/>
          </p:cNvSpPr>
          <p:nvPr/>
        </p:nvSpPr>
        <p:spPr bwMode="auto">
          <a:xfrm>
            <a:off x="539750" y="1916113"/>
            <a:ext cx="82819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Plagiarism</a:t>
            </a:r>
            <a:r>
              <a:rPr lang="en-US"/>
              <a:t>: copying someone else’s words, information or even ideas without acknowledging the source (the person and the work)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539552" y="4148559"/>
            <a:ext cx="2519363" cy="720725"/>
            <a:chOff x="0" y="0"/>
            <a:chExt cx="2987824" cy="719760"/>
          </a:xfrm>
        </p:grpSpPr>
        <p:sp>
          <p:nvSpPr>
            <p:cNvPr id="12" name="Rounded Rectangle 16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068" y="34878"/>
              <a:ext cx="2906868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Plagiarism</a:t>
              </a:r>
              <a:endParaRPr lang="fa-IR" sz="2400" dirty="0"/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539552" y="5085184"/>
            <a:ext cx="2519363" cy="720725"/>
            <a:chOff x="0" y="0"/>
            <a:chExt cx="2987824" cy="719760"/>
          </a:xfrm>
        </p:grpSpPr>
        <p:sp>
          <p:nvSpPr>
            <p:cNvPr id="15" name="Rounded Rectangle 16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7068" y="34878"/>
              <a:ext cx="2906868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/>
                <a:t>Similarity</a:t>
              </a:r>
              <a:endParaRPr lang="fa-IR" sz="2400" dirty="0"/>
            </a:p>
          </p:txBody>
        </p:sp>
      </p:grpSp>
      <p:cxnSp>
        <p:nvCxnSpPr>
          <p:cNvPr id="17" name="Straight Arrow Connector 24"/>
          <p:cNvCxnSpPr>
            <a:cxnSpLocks noChangeShapeType="1"/>
            <a:endCxn id="18" idx="1"/>
          </p:cNvCxnSpPr>
          <p:nvPr/>
        </p:nvCxnSpPr>
        <p:spPr bwMode="auto">
          <a:xfrm flipV="1">
            <a:off x="3030340" y="4481934"/>
            <a:ext cx="1252537" cy="269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4282877" y="4097759"/>
            <a:ext cx="647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sym typeface="Wingdings 2" pitchFamily="18" charset="2"/>
              </a:rPr>
              <a:t></a:t>
            </a:r>
            <a:endParaRPr lang="en-US" sz="4400" b="1">
              <a:solidFill>
                <a:srgbClr val="FF0000"/>
              </a:solidFill>
            </a:endParaRPr>
          </a:p>
        </p:txBody>
      </p:sp>
      <p:cxnSp>
        <p:nvCxnSpPr>
          <p:cNvPr id="19" name="Straight Arrow Connector 24"/>
          <p:cNvCxnSpPr>
            <a:cxnSpLocks noChangeShapeType="1"/>
            <a:endCxn id="20" idx="1"/>
          </p:cNvCxnSpPr>
          <p:nvPr/>
        </p:nvCxnSpPr>
        <p:spPr bwMode="auto">
          <a:xfrm>
            <a:off x="3030340" y="5445547"/>
            <a:ext cx="1181100" cy="238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4211440" y="5083597"/>
            <a:ext cx="647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 b="1">
                <a:solidFill>
                  <a:srgbClr val="00B050"/>
                </a:solidFill>
                <a:sym typeface="Wingdings" pitchFamily="2" charset="2"/>
              </a:rPr>
              <a:t></a:t>
            </a:r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4716016" y="5157192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  <a:sym typeface="Wingdings" pitchFamily="2" charset="2"/>
              </a:rPr>
              <a:t>Within the acceptance </a:t>
            </a:r>
            <a:r>
              <a:rPr lang="en-US" sz="1800" b="1" dirty="0">
                <a:solidFill>
                  <a:srgbClr val="00B050"/>
                </a:solidFill>
                <a:sym typeface="Wingdings" pitchFamily="2" charset="2"/>
              </a:rPr>
              <a:t>range (e.g. </a:t>
            </a:r>
            <a:r>
              <a:rPr lang="fa-IR" sz="1800" b="1" dirty="0">
                <a:solidFill>
                  <a:srgbClr val="00B050"/>
                </a:solidFill>
                <a:sym typeface="Wingdings" pitchFamily="2" charset="2"/>
              </a:rPr>
              <a:t>20</a:t>
            </a:r>
            <a:r>
              <a:rPr lang="en-US" sz="1800" b="1" dirty="0">
                <a:solidFill>
                  <a:srgbClr val="00B050"/>
                </a:solidFill>
                <a:sym typeface="Wingdings" pitchFamily="2" charset="2"/>
              </a:rPr>
              <a:t>%)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4790877" y="4291434"/>
            <a:ext cx="79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2000" b="1">
                <a:solidFill>
                  <a:srgbClr val="FF0000"/>
                </a:solidFill>
                <a:sym typeface="Wingdings" pitchFamily="2" charset="2"/>
              </a:rPr>
              <a:t>(%0)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4" name="Straight Arrow Connector 24"/>
          <p:cNvCxnSpPr>
            <a:cxnSpLocks noChangeShapeType="1"/>
            <a:stCxn id="17" idx="3"/>
            <a:endCxn id="10" idx="1"/>
          </p:cNvCxnSpPr>
          <p:nvPr/>
        </p:nvCxnSpPr>
        <p:spPr bwMode="auto">
          <a:xfrm>
            <a:off x="2123629" y="4004742"/>
            <a:ext cx="1152971" cy="100853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485" name="Straight Arrow Connector 24"/>
          <p:cNvCxnSpPr>
            <a:cxnSpLocks noChangeShapeType="1"/>
            <a:stCxn id="18" idx="3"/>
            <a:endCxn id="41" idx="1"/>
          </p:cNvCxnSpPr>
          <p:nvPr/>
        </p:nvCxnSpPr>
        <p:spPr bwMode="auto">
          <a:xfrm flipV="1">
            <a:off x="2099817" y="1916931"/>
            <a:ext cx="1176783" cy="208781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20486" name="Group 15"/>
          <p:cNvGrpSpPr>
            <a:grpSpLocks/>
          </p:cNvGrpSpPr>
          <p:nvPr/>
        </p:nvGrpSpPr>
        <p:grpSpPr bwMode="auto">
          <a:xfrm>
            <a:off x="3276600" y="4725144"/>
            <a:ext cx="5616575" cy="576262"/>
            <a:chOff x="0" y="0"/>
            <a:chExt cx="2987824" cy="719760"/>
          </a:xfrm>
        </p:grpSpPr>
        <p:sp>
          <p:nvSpPr>
            <p:cNvPr id="10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ounded Rectangle 4"/>
            <p:cNvSpPr>
              <a:spLocks noChangeArrowheads="1"/>
            </p:cNvSpPr>
            <p:nvPr/>
          </p:nvSpPr>
          <p:spPr bwMode="auto">
            <a:xfrm>
              <a:off x="46448" y="35691"/>
              <a:ext cx="2905908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Paraphrasing</a:t>
              </a:r>
              <a:endParaRPr lang="fa-IR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107504" y="3644379"/>
            <a:ext cx="2016125" cy="720725"/>
            <a:chOff x="0" y="0"/>
            <a:chExt cx="2987824" cy="71976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7052" y="34878"/>
              <a:ext cx="2905483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Solution</a:t>
              </a:r>
              <a:endParaRPr lang="fa-IR" sz="2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0488" name="Group 15"/>
          <p:cNvGrpSpPr>
            <a:grpSpLocks/>
          </p:cNvGrpSpPr>
          <p:nvPr/>
        </p:nvGrpSpPr>
        <p:grpSpPr bwMode="auto">
          <a:xfrm>
            <a:off x="3240088" y="3645024"/>
            <a:ext cx="5724525" cy="647700"/>
            <a:chOff x="0" y="0"/>
            <a:chExt cx="2987824" cy="719760"/>
          </a:xfrm>
        </p:grpSpPr>
        <p:sp>
          <p:nvSpPr>
            <p:cNvPr id="25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Rounded Rectangle 4"/>
            <p:cNvSpPr>
              <a:spLocks noChangeArrowheads="1"/>
            </p:cNvSpPr>
            <p:nvPr/>
          </p:nvSpPr>
          <p:spPr bwMode="auto">
            <a:xfrm>
              <a:off x="46400" y="35282"/>
              <a:ext cx="2905795" cy="649195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 rtl="1"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300" dirty="0">
                  <a:solidFill>
                    <a:srgbClr val="FFFFFF"/>
                  </a:solidFill>
                </a:rPr>
                <a:t>No direct copy and paste from articles</a:t>
              </a:r>
              <a:endParaRPr lang="fa-IR" sz="23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0489" name="Straight Arrow Connector 24"/>
          <p:cNvCxnSpPr>
            <a:cxnSpLocks noChangeShapeType="1"/>
            <a:stCxn id="18" idx="3"/>
            <a:endCxn id="26" idx="1"/>
          </p:cNvCxnSpPr>
          <p:nvPr/>
        </p:nvCxnSpPr>
        <p:spPr bwMode="auto">
          <a:xfrm flipV="1">
            <a:off x="2099817" y="3968874"/>
            <a:ext cx="1229171" cy="3586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20497" name="Group 15"/>
          <p:cNvGrpSpPr>
            <a:grpSpLocks/>
          </p:cNvGrpSpPr>
          <p:nvPr/>
        </p:nvGrpSpPr>
        <p:grpSpPr bwMode="auto">
          <a:xfrm>
            <a:off x="3276600" y="1628800"/>
            <a:ext cx="5616575" cy="576262"/>
            <a:chOff x="0" y="0"/>
            <a:chExt cx="2987824" cy="719760"/>
          </a:xfrm>
        </p:grpSpPr>
        <p:sp>
          <p:nvSpPr>
            <p:cNvPr id="41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Rounded Rectangle 4"/>
            <p:cNvSpPr>
              <a:spLocks noChangeArrowheads="1"/>
            </p:cNvSpPr>
            <p:nvPr/>
          </p:nvSpPr>
          <p:spPr bwMode="auto">
            <a:xfrm>
              <a:off x="47292" y="35691"/>
              <a:ext cx="2904219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Correct citation to the references</a:t>
              </a:r>
              <a:endParaRPr lang="fa-IR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498" name="Group 15"/>
          <p:cNvGrpSpPr>
            <a:grpSpLocks/>
          </p:cNvGrpSpPr>
          <p:nvPr/>
        </p:nvGrpSpPr>
        <p:grpSpPr bwMode="auto">
          <a:xfrm>
            <a:off x="3276600" y="2636912"/>
            <a:ext cx="5688013" cy="576263"/>
            <a:chOff x="0" y="0"/>
            <a:chExt cx="2987824" cy="719760"/>
          </a:xfrm>
        </p:grpSpPr>
        <p:sp>
          <p:nvSpPr>
            <p:cNvPr id="33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4" name="Rounded Rectangle 4"/>
            <p:cNvSpPr>
              <a:spLocks noChangeArrowheads="1"/>
            </p:cNvSpPr>
            <p:nvPr/>
          </p:nvSpPr>
          <p:spPr bwMode="auto">
            <a:xfrm>
              <a:off x="46698" y="35691"/>
              <a:ext cx="2905269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000" dirty="0">
                  <a:solidFill>
                    <a:srgbClr val="FFFFFF"/>
                  </a:solidFill>
                </a:rPr>
                <a:t>Put definitions and direct citations in “quotation”</a:t>
              </a:r>
              <a:endParaRPr lang="fa-IR" sz="2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0499" name="Straight Arrow Connector 24"/>
          <p:cNvCxnSpPr>
            <a:cxnSpLocks noChangeShapeType="1"/>
            <a:stCxn id="17" idx="3"/>
            <a:endCxn id="33" idx="1"/>
          </p:cNvCxnSpPr>
          <p:nvPr/>
        </p:nvCxnSpPr>
        <p:spPr bwMode="auto">
          <a:xfrm flipV="1">
            <a:off x="2123629" y="2925044"/>
            <a:ext cx="1152971" cy="107969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3275856" y="5661248"/>
            <a:ext cx="5616624" cy="864096"/>
            <a:chOff x="0" y="0"/>
            <a:chExt cx="2987850" cy="719760"/>
          </a:xfrm>
        </p:grpSpPr>
        <p:sp>
          <p:nvSpPr>
            <p:cNvPr id="36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37" name="Rounded Rectangle 4"/>
            <p:cNvSpPr>
              <a:spLocks noChangeArrowheads="1"/>
            </p:cNvSpPr>
            <p:nvPr/>
          </p:nvSpPr>
          <p:spPr bwMode="auto">
            <a:xfrm>
              <a:off x="46448" y="35691"/>
              <a:ext cx="2941402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200" dirty="0" smtClean="0">
                  <a:solidFill>
                    <a:srgbClr val="FFFFFF"/>
                  </a:solidFill>
                </a:rPr>
                <a:t> Exclude “Table of content” &amp; “References” before submission</a:t>
              </a:r>
              <a:endParaRPr lang="fa-IR" sz="22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8" name="Straight Arrow Connector 24"/>
          <p:cNvCxnSpPr>
            <a:cxnSpLocks noChangeShapeType="1"/>
            <a:stCxn id="18" idx="3"/>
            <a:endCxn id="36" idx="1"/>
          </p:cNvCxnSpPr>
          <p:nvPr/>
        </p:nvCxnSpPr>
        <p:spPr bwMode="auto">
          <a:xfrm>
            <a:off x="2099817" y="4004742"/>
            <a:ext cx="1176039" cy="208855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itle 1"/>
          <p:cNvSpPr txBox="1">
            <a:spLocks/>
          </p:cNvSpPr>
          <p:nvPr/>
        </p:nvSpPr>
        <p:spPr bwMode="auto">
          <a:xfrm>
            <a:off x="1259632" y="131763"/>
            <a:ext cx="742716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How to avoid plagiarism</a:t>
            </a:r>
            <a:endParaRPr kumimoji="0" lang="fa-IR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259632" y="131763"/>
            <a:ext cx="7355160" cy="868362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Plagiarism checking tools</a:t>
            </a:r>
            <a:endParaRPr lang="en-US" sz="3200" dirty="0" smtClean="0"/>
          </a:p>
        </p:txBody>
      </p:sp>
      <p:pic>
        <p:nvPicPr>
          <p:cNvPr id="19459" name="Picture 5" descr="turnitin1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1392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79512" y="3501207"/>
            <a:ext cx="3024014" cy="720725"/>
            <a:chOff x="0" y="0"/>
            <a:chExt cx="2987824" cy="719760"/>
          </a:xfrm>
        </p:grpSpPr>
        <p:sp>
          <p:nvSpPr>
            <p:cNvPr id="2" name="Rounded Rectangle 16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" name="Rounded Rectangle 4"/>
            <p:cNvSpPr/>
            <p:nvPr/>
          </p:nvSpPr>
          <p:spPr>
            <a:xfrm>
              <a:off x="47389" y="34878"/>
              <a:ext cx="2905760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rtl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SzPct val="70000"/>
                <a:defRPr/>
              </a:pPr>
              <a:r>
                <a:rPr lang="en-US" sz="2400" dirty="0" smtClean="0">
                  <a:cs typeface="Arial" charset="0"/>
                </a:rPr>
                <a:t>Checking </a:t>
              </a:r>
              <a:r>
                <a:rPr lang="en-US" sz="2400" dirty="0">
                  <a:cs typeface="Arial" charset="0"/>
                </a:rPr>
                <a:t>tools</a:t>
              </a:r>
              <a:endParaRPr lang="fa-IR" sz="2400" dirty="0"/>
            </a:p>
          </p:txBody>
        </p:sp>
      </p:grpSp>
      <p:pic>
        <p:nvPicPr>
          <p:cNvPr id="19461" name="Picture 18" descr="v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221932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2" name="Straight Arrow Connector 24"/>
          <p:cNvCxnSpPr>
            <a:cxnSpLocks noChangeShapeType="1"/>
            <a:stCxn id="3" idx="3"/>
            <a:endCxn id="19459" idx="1"/>
          </p:cNvCxnSpPr>
          <p:nvPr/>
        </p:nvCxnSpPr>
        <p:spPr bwMode="auto">
          <a:xfrm flipV="1">
            <a:off x="3168431" y="2751659"/>
            <a:ext cx="827505" cy="110991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63" name="Straight Arrow Connector 24"/>
          <p:cNvCxnSpPr>
            <a:cxnSpLocks noChangeShapeType="1"/>
            <a:stCxn id="3" idx="3"/>
            <a:endCxn id="19461" idx="1"/>
          </p:cNvCxnSpPr>
          <p:nvPr/>
        </p:nvCxnSpPr>
        <p:spPr bwMode="auto">
          <a:xfrm>
            <a:off x="3168431" y="3861570"/>
            <a:ext cx="899513" cy="7413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372200" y="2320424"/>
            <a:ext cx="2304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/>
              <a:t>Needs subscription</a:t>
            </a:r>
            <a:endParaRPr lang="en-US" sz="2400" b="1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804249" y="3789040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/>
              <a:t>Free</a:t>
            </a:r>
            <a:endParaRPr lang="en-US" sz="2400" b="1" dirty="0"/>
          </a:p>
        </p:txBody>
      </p:sp>
      <p:cxnSp>
        <p:nvCxnSpPr>
          <p:cNvPr id="17" name="Straight Arrow Connector 24"/>
          <p:cNvCxnSpPr>
            <a:cxnSpLocks noChangeShapeType="1"/>
            <a:stCxn id="19461" idx="3"/>
            <a:endCxn id="16" idx="1"/>
          </p:cNvCxnSpPr>
          <p:nvPr/>
        </p:nvCxnSpPr>
        <p:spPr bwMode="auto">
          <a:xfrm flipV="1">
            <a:off x="5972944" y="4019873"/>
            <a:ext cx="831305" cy="58305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4"/>
          <p:cNvCxnSpPr>
            <a:cxnSpLocks noChangeShapeType="1"/>
            <a:stCxn id="19459" idx="3"/>
            <a:endCxn id="14" idx="1"/>
          </p:cNvCxnSpPr>
          <p:nvPr/>
        </p:nvCxnSpPr>
        <p:spPr bwMode="auto">
          <a:xfrm flipV="1">
            <a:off x="5388174" y="2735923"/>
            <a:ext cx="984026" cy="1573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6732241" y="4830251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/>
              <a:t>Only for initial appraisal </a:t>
            </a:r>
            <a:endParaRPr lang="en-US" sz="2400" b="1" dirty="0"/>
          </a:p>
        </p:txBody>
      </p:sp>
      <p:cxnSp>
        <p:nvCxnSpPr>
          <p:cNvPr id="32" name="Straight Arrow Connector 24"/>
          <p:cNvCxnSpPr>
            <a:cxnSpLocks noChangeShapeType="1"/>
            <a:stCxn id="19461" idx="3"/>
            <a:endCxn id="31" idx="1"/>
          </p:cNvCxnSpPr>
          <p:nvPr/>
        </p:nvCxnSpPr>
        <p:spPr bwMode="auto">
          <a:xfrm>
            <a:off x="5972944" y="4602932"/>
            <a:ext cx="759297" cy="64281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ni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052736"/>
            <a:ext cx="5976664" cy="5695309"/>
          </a:xfrm>
          <a:prstGeom prst="rect">
            <a:avLst/>
          </a:prstGeom>
        </p:spPr>
      </p:pic>
      <p:cxnSp>
        <p:nvCxnSpPr>
          <p:cNvPr id="4" name="Straight Arrow Connector 24"/>
          <p:cNvCxnSpPr>
            <a:cxnSpLocks noChangeShapeType="1"/>
          </p:cNvCxnSpPr>
          <p:nvPr/>
        </p:nvCxnSpPr>
        <p:spPr bwMode="auto">
          <a:xfrm>
            <a:off x="971600" y="5155604"/>
            <a:ext cx="108012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1259632" y="131763"/>
            <a:ext cx="735516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Plagiarism checking tools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9949" t="10921" r="23875" b="17680"/>
          <a:stretch>
            <a:fillRect/>
          </a:stretch>
        </p:blipFill>
        <p:spPr bwMode="auto">
          <a:xfrm>
            <a:off x="1258888" y="620713"/>
            <a:ext cx="77057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ang_circuit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2"/>
            <a:ext cx="9144000" cy="678599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-27384"/>
            <a:ext cx="9144000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514350" indent="-514350"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Thesis writing is a journey at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Q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2492896"/>
            <a:ext cx="2520950" cy="2520950"/>
          </a:xfrm>
        </p:spPr>
      </p:pic>
      <p:sp>
        <p:nvSpPr>
          <p:cNvPr id="22531" name="Title 7"/>
          <p:cNvSpPr>
            <a:spLocks noGrp="1"/>
          </p:cNvSpPr>
          <p:nvPr>
            <p:ph type="title"/>
          </p:nvPr>
        </p:nvSpPr>
        <p:spPr>
          <a:xfrm>
            <a:off x="1258888" y="300261"/>
            <a:ext cx="7273925" cy="752475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Q&amp;A</a:t>
            </a:r>
          </a:p>
        </p:txBody>
      </p:sp>
      <p:pic>
        <p:nvPicPr>
          <p:cNvPr id="22532" name="Picture 4" descr="confus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58888" y="300261"/>
            <a:ext cx="7273925" cy="752475"/>
          </a:xfrm>
        </p:spPr>
        <p:txBody>
          <a:bodyPr/>
          <a:lstStyle/>
          <a:p>
            <a:pPr algn="l"/>
            <a:r>
              <a:rPr lang="en-US" dirty="0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4235450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hlinkClick r:id="rId2"/>
              </a:rPr>
              <a:t>http://science.thomsonreuters.sg/training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hlinkClick r:id="rId3"/>
              </a:rPr>
              <a:t>Research Tools Mind Map</a:t>
            </a:r>
            <a:r>
              <a:rPr lang="en-US" dirty="0" smtClean="0"/>
              <a:t> by Nader Ale </a:t>
            </a:r>
            <a:r>
              <a:rPr lang="en-US" dirty="0" err="1" smtClean="0"/>
              <a:t>Ebrahim</a:t>
            </a:r>
            <a:endParaRPr lang="en-US" dirty="0" smtClean="0">
              <a:hlinkClick r:id="rId4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hlinkClick r:id="rId4"/>
              </a:rPr>
              <a:t>www.aleebrahim.com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925016" y="2636911"/>
            <a:ext cx="7391400" cy="3292401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6000" b="1" dirty="0" smtClean="0">
                <a:solidFill>
                  <a:srgbClr val="999900"/>
                </a:solidFill>
                <a:latin typeface="Lucida Handwriting" pitchFamily="66" charset="0"/>
                <a:cs typeface="Times New Roman" pitchFamily="18" charset="0"/>
              </a:rPr>
              <a:t>Good luck</a:t>
            </a:r>
            <a:endParaRPr lang="fa-IR" sz="6000" b="1" dirty="0" smtClean="0">
              <a:solidFill>
                <a:srgbClr val="999900"/>
              </a:solidFill>
              <a:latin typeface="Lucida Handwriting" pitchFamily="66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fa-IR" sz="1200" dirty="0" smtClean="0">
              <a:latin typeface="Nadianne" pitchFamily="66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6000" b="1" dirty="0" smtClean="0">
                <a:solidFill>
                  <a:srgbClr val="999900"/>
                </a:solidFill>
                <a:latin typeface="Lucida Handwriting" pitchFamily="66" charset="0"/>
                <a:cs typeface="Times New Roman" pitchFamily="18" charset="0"/>
              </a:rPr>
              <a:t>in your research</a:t>
            </a:r>
            <a:endParaRPr lang="fa-IR" sz="6000" b="1" dirty="0" smtClean="0">
              <a:solidFill>
                <a:srgbClr val="999900"/>
              </a:solidFill>
              <a:latin typeface="Lucida Handwriting" pitchFamily="66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  <a:hlinkClick r:id="rId3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jafari76@gmail.com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fa-IR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fa-IR" sz="2000" b="1" dirty="0" smtClean="0">
              <a:solidFill>
                <a:srgbClr val="666600"/>
              </a:solidFill>
              <a:latin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fa-IR" sz="4000" dirty="0" smtClean="0"/>
          </a:p>
        </p:txBody>
      </p:sp>
      <p:pic>
        <p:nvPicPr>
          <p:cNvPr id="3" name="Picture 2" descr="8220605-a-cartoon-3d-symbol-person-rests-his-elbow-on-a-green-ok-check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707904" y="980728"/>
            <a:ext cx="1857300" cy="138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urn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916113"/>
            <a:ext cx="5667375" cy="4341812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59632" y="184373"/>
            <a:ext cx="7366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Equip </a:t>
            </a: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yourself</a:t>
            </a:r>
            <a:endParaRPr lang="fa-IR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504" y="2176463"/>
            <a:ext cx="2951609" cy="1752600"/>
            <a:chOff x="107504" y="2176463"/>
            <a:chExt cx="2951609" cy="1752600"/>
          </a:xfrm>
        </p:grpSpPr>
        <p:pic>
          <p:nvPicPr>
            <p:cNvPr id="7" name="Picture 6" descr="old car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2176463"/>
              <a:ext cx="244792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07504" y="220486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sym typeface="Wingdings 2"/>
                </a:rPr>
                <a:t>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504" y="4121150"/>
            <a:ext cx="2970659" cy="1847850"/>
            <a:chOff x="107504" y="4121150"/>
            <a:chExt cx="2970659" cy="1847850"/>
          </a:xfrm>
        </p:grpSpPr>
        <p:pic>
          <p:nvPicPr>
            <p:cNvPr id="6" name="Picture 5" descr="F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188" y="4121150"/>
              <a:ext cx="24669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07504" y="4140369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58888" y="300261"/>
            <a:ext cx="7273925" cy="752475"/>
          </a:xfrm>
        </p:spPr>
        <p:txBody>
          <a:bodyPr/>
          <a:lstStyle/>
          <a:p>
            <a:pPr algn="l" eaLnBrk="1" hangingPunct="1"/>
            <a:r>
              <a:rPr lang="en-US" dirty="0" smtClean="0">
                <a:cs typeface="Arial" charset="0"/>
              </a:rPr>
              <a:t>Content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5040560"/>
          </a:xfrm>
        </p:spPr>
        <p:txBody>
          <a:bodyPr/>
          <a:lstStyle/>
          <a:p>
            <a:pPr algn="ctr" rtl="0">
              <a:buFont typeface="Wingdings" pitchFamily="2" charset="2"/>
              <a:buNone/>
            </a:pPr>
            <a:r>
              <a:rPr lang="en-US" sz="2800" dirty="0" smtClean="0"/>
              <a:t>Research tools help research student to spend less time on search and more time on </a:t>
            </a:r>
          </a:p>
          <a:p>
            <a:pPr algn="ctr" rtl="0">
              <a:buFont typeface="Wingdings" pitchFamily="2" charset="2"/>
              <a:buNone/>
            </a:pPr>
            <a:r>
              <a:rPr lang="en-US" sz="2800" b="1" dirty="0" smtClean="0"/>
              <a:t>discovery</a:t>
            </a:r>
          </a:p>
          <a:p>
            <a:pPr algn="ctr" rtl="0">
              <a:buFont typeface="Wingdings" pitchFamily="2" charset="2"/>
              <a:buNone/>
            </a:pPr>
            <a:endParaRPr lang="en-US" sz="1400" b="1" dirty="0" smtClean="0"/>
          </a:p>
          <a:p>
            <a:pPr algn="l" rtl="0">
              <a:buFont typeface="Wingdings" pitchFamily="2" charset="2"/>
              <a:buNone/>
            </a:pPr>
            <a:r>
              <a:rPr lang="en-US" sz="2800" u="sng" dirty="0" smtClean="0"/>
              <a:t>Content of Part I: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Finding proper keywords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Initial appraisal of the topic and getting more familiar with it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Conducting a systematic literature review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Evaluating a paper/journal quality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Keeping up-to-date (Alert system)</a:t>
            </a:r>
            <a:endParaRPr lang="en-US" sz="3200" dirty="0" smtClean="0"/>
          </a:p>
          <a:p>
            <a:pPr algn="l" rtl="0">
              <a:buFont typeface="Wingdings" pitchFamily="2" charset="2"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58888" y="300261"/>
            <a:ext cx="7273925" cy="752475"/>
          </a:xfrm>
        </p:spPr>
        <p:txBody>
          <a:bodyPr/>
          <a:lstStyle/>
          <a:p>
            <a:pPr algn="l" eaLnBrk="1" hangingPunct="1"/>
            <a:r>
              <a:rPr lang="en-US" dirty="0" smtClean="0">
                <a:cs typeface="Arial" charset="0"/>
              </a:rPr>
              <a:t>Content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172400" cy="4536579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800" u="sng" dirty="0" smtClean="0"/>
              <a:t>Content of Part II: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Review of “Research Tools I (Part I)”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Mind-mapping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>
                <a:cs typeface="Arial" charset="0"/>
              </a:rPr>
              <a:t>Searching inside the articles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Organizing the references (Reference management)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>
                <a:cs typeface="Arial" charset="0"/>
              </a:rPr>
              <a:t>How to avoid plagiarism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>
                <a:cs typeface="Arial" charset="0"/>
              </a:rPr>
              <a:t>Plagiarism checking tools</a:t>
            </a:r>
            <a:endParaRPr lang="en-US" sz="2000" dirty="0" smtClean="0"/>
          </a:p>
          <a:p>
            <a:pPr algn="l" rtl="0">
              <a:buFont typeface="Wingdings" pitchFamily="2" charset="2"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0608"/>
            <a:ext cx="7272808" cy="752128"/>
          </a:xfrm>
        </p:spPr>
        <p:txBody>
          <a:bodyPr/>
          <a:lstStyle/>
          <a:p>
            <a:pPr algn="l"/>
            <a:r>
              <a:rPr lang="en-US" sz="2800" dirty="0" smtClean="0"/>
              <a:t>Thesis writing flow using research tools</a:t>
            </a:r>
            <a:endParaRPr lang="en-US" sz="28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16137" y="1304816"/>
            <a:ext cx="1980000" cy="468000"/>
            <a:chOff x="0" y="0"/>
            <a:chExt cx="2987824" cy="71976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Selecting a topic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816136" y="2060896"/>
            <a:ext cx="1980000" cy="468000"/>
            <a:chOff x="0" y="0"/>
            <a:chExt cx="2987824" cy="71976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Finding related Keywords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16136" y="2708968"/>
            <a:ext cx="1980000" cy="468000"/>
            <a:chOff x="0" y="0"/>
            <a:chExt cx="2987824" cy="71976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Initial evaluation of the topic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816136" y="4221136"/>
            <a:ext cx="1980000" cy="468000"/>
            <a:chOff x="0" y="0"/>
            <a:chExt cx="2987824" cy="719760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Systematic  literature review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3816137" y="3429000"/>
            <a:ext cx="1980000" cy="468000"/>
            <a:chOff x="0" y="0"/>
            <a:chExt cx="2987824" cy="71976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Selecting core papers on the topic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4968264" y="5085184"/>
            <a:ext cx="1980000" cy="468000"/>
            <a:chOff x="0" y="0"/>
            <a:chExt cx="2987824" cy="719760"/>
          </a:xfrm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Mind-Mapping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1151840" y="4221088"/>
            <a:ext cx="1980000" cy="468000"/>
            <a:chOff x="0" y="0"/>
            <a:chExt cx="2987824" cy="71976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47041" y="34955"/>
              <a:ext cx="2905838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Keeping up to date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079832" y="6021288"/>
            <a:ext cx="1980000" cy="468000"/>
            <a:chOff x="0" y="0"/>
            <a:chExt cx="2987824" cy="719760"/>
          </a:xfrm>
        </p:grpSpPr>
        <p:sp>
          <p:nvSpPr>
            <p:cNvPr id="26" name="Rounded Rectangle 25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Avoid  Plagiarism 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2592000" y="5085232"/>
            <a:ext cx="1980000" cy="468000"/>
            <a:chOff x="0" y="0"/>
            <a:chExt cx="2987824" cy="719760"/>
          </a:xfrm>
        </p:grpSpPr>
        <p:sp>
          <p:nvSpPr>
            <p:cNvPr id="29" name="Rounded Rectangle 28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Indexing the sources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3852360" y="6021336"/>
            <a:ext cx="1980000" cy="468000"/>
            <a:chOff x="0" y="0"/>
            <a:chExt cx="2987824" cy="719760"/>
          </a:xfrm>
        </p:grpSpPr>
        <p:sp>
          <p:nvSpPr>
            <p:cNvPr id="32" name="Rounded Rectangle 31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Cite while you write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34" name="Straight Arrow Connector 33"/>
          <p:cNvCxnSpPr>
            <a:stCxn id="6" idx="2"/>
            <a:endCxn id="9" idx="0"/>
          </p:cNvCxnSpPr>
          <p:nvPr/>
        </p:nvCxnSpPr>
        <p:spPr>
          <a:xfrm rot="5400000">
            <a:off x="4643377" y="1916855"/>
            <a:ext cx="333537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12" idx="0"/>
          </p:cNvCxnSpPr>
          <p:nvPr/>
        </p:nvCxnSpPr>
        <p:spPr>
          <a:xfrm rot="16200000" flipH="1">
            <a:off x="4706740" y="2628292"/>
            <a:ext cx="202800" cy="4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18" idx="0"/>
          </p:cNvCxnSpPr>
          <p:nvPr/>
        </p:nvCxnSpPr>
        <p:spPr>
          <a:xfrm rot="16200000" flipH="1">
            <a:off x="4670760" y="3312343"/>
            <a:ext cx="274760" cy="4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2"/>
            <a:endCxn id="15" idx="0"/>
          </p:cNvCxnSpPr>
          <p:nvPr/>
        </p:nvCxnSpPr>
        <p:spPr>
          <a:xfrm rot="5400000">
            <a:off x="4625349" y="4059067"/>
            <a:ext cx="369593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3131840" y="4437088"/>
            <a:ext cx="684296" cy="18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4" idx="2"/>
            <a:endCxn id="21" idx="0"/>
          </p:cNvCxnSpPr>
          <p:nvPr/>
        </p:nvCxnSpPr>
        <p:spPr>
          <a:xfrm rot="16200000" flipH="1">
            <a:off x="5174816" y="4320456"/>
            <a:ext cx="418776" cy="1156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" idx="2"/>
            <a:endCxn id="30" idx="0"/>
          </p:cNvCxnSpPr>
          <p:nvPr/>
        </p:nvCxnSpPr>
        <p:spPr>
          <a:xfrm rot="5400000">
            <a:off x="3977300" y="4275115"/>
            <a:ext cx="441553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2"/>
            <a:endCxn id="33" idx="0"/>
          </p:cNvCxnSpPr>
          <p:nvPr/>
        </p:nvCxnSpPr>
        <p:spPr>
          <a:xfrm rot="16200000" flipH="1">
            <a:off x="3968768" y="5166464"/>
            <a:ext cx="490832" cy="12643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2"/>
            <a:endCxn id="33" idx="0"/>
          </p:cNvCxnSpPr>
          <p:nvPr/>
        </p:nvCxnSpPr>
        <p:spPr>
          <a:xfrm rot="5400000">
            <a:off x="5147516" y="5229307"/>
            <a:ext cx="513609" cy="11159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3"/>
            <a:endCxn id="32" idx="1"/>
          </p:cNvCxnSpPr>
          <p:nvPr/>
        </p:nvCxnSpPr>
        <p:spPr>
          <a:xfrm>
            <a:off x="3036674" y="6255288"/>
            <a:ext cx="815686" cy="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6588224" y="6021288"/>
            <a:ext cx="1980000" cy="468000"/>
            <a:chOff x="0" y="0"/>
            <a:chExt cx="2987824" cy="719760"/>
          </a:xfrm>
        </p:grpSpPr>
        <p:sp>
          <p:nvSpPr>
            <p:cNvPr id="45" name="Rounded Rectangle 4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400" dirty="0" smtClean="0">
                  <a:solidFill>
                    <a:srgbClr val="FFFFFF"/>
                  </a:solidFill>
                  <a:cs typeface="Arial" charset="0"/>
                </a:rPr>
                <a:t>Reference Management</a:t>
              </a:r>
              <a:endParaRPr lang="fa-IR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54" name="Straight Arrow Connector 53"/>
          <p:cNvCxnSpPr>
            <a:stCxn id="46" idx="1"/>
            <a:endCxn id="33" idx="3"/>
          </p:cNvCxnSpPr>
          <p:nvPr/>
        </p:nvCxnSpPr>
        <p:spPr>
          <a:xfrm rot="10800000" flipV="1">
            <a:off x="5809202" y="6255288"/>
            <a:ext cx="810196" cy="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0608"/>
            <a:ext cx="7272808" cy="752128"/>
          </a:xfrm>
        </p:spPr>
        <p:txBody>
          <a:bodyPr/>
          <a:lstStyle/>
          <a:p>
            <a:pPr algn="l"/>
            <a:r>
              <a:rPr lang="en-US" dirty="0" smtClean="0"/>
              <a:t>Selecting a topic</a:t>
            </a:r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831" y="3645024"/>
            <a:ext cx="2231960" cy="540000"/>
            <a:chOff x="0" y="0"/>
            <a:chExt cx="2987824" cy="71976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Source of a topic</a:t>
              </a:r>
              <a:endParaRPr lang="fa-IR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88143" y="3284984"/>
            <a:ext cx="2880000" cy="540000"/>
            <a:chOff x="0" y="0"/>
            <a:chExt cx="2987824" cy="71976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 Availability of Fund</a:t>
              </a:r>
              <a:endParaRPr lang="fa-IR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88143" y="1772816"/>
            <a:ext cx="2880000" cy="540000"/>
            <a:chOff x="0" y="0"/>
            <a:chExt cx="2987824" cy="71976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Researcher’s interest</a:t>
              </a:r>
              <a:endParaRPr lang="fa-IR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988144" y="5553296"/>
            <a:ext cx="2880000" cy="540000"/>
            <a:chOff x="1" y="0"/>
            <a:chExt cx="2987824" cy="719760"/>
          </a:xfrm>
        </p:grpSpPr>
        <p:sp>
          <p:nvSpPr>
            <p:cNvPr id="17" name="Rounded Rectangle 16"/>
            <p:cNvSpPr/>
            <p:nvPr/>
          </p:nvSpPr>
          <p:spPr>
            <a:xfrm>
              <a:off x="1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Continuing </a:t>
              </a:r>
              <a:r>
                <a:rPr lang="en-US" sz="1700" dirty="0" err="1" smtClean="0">
                  <a:solidFill>
                    <a:srgbClr val="FFFFFF"/>
                  </a:solidFill>
                  <a:cs typeface="Arial" charset="0"/>
                </a:rPr>
                <a:t>MSc</a:t>
              </a: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 thesis</a:t>
              </a:r>
              <a:endParaRPr lang="fa-IR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988143" y="2528960"/>
            <a:ext cx="2880000" cy="540000"/>
            <a:chOff x="0" y="0"/>
            <a:chExt cx="2987824" cy="719760"/>
          </a:xfrm>
        </p:grpSpPr>
        <p:sp>
          <p:nvSpPr>
            <p:cNvPr id="29" name="Rounded Rectangle 28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Essential Science  Indicator (ESI)</a:t>
              </a:r>
            </a:p>
          </p:txBody>
        </p:sp>
      </p:grp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2988143" y="4797152"/>
            <a:ext cx="2880000" cy="540000"/>
            <a:chOff x="1" y="0"/>
            <a:chExt cx="2987824" cy="719760"/>
          </a:xfrm>
        </p:grpSpPr>
        <p:sp>
          <p:nvSpPr>
            <p:cNvPr id="35" name="Rounded Rectangle 34"/>
            <p:cNvSpPr/>
            <p:nvPr/>
          </p:nvSpPr>
          <p:spPr>
            <a:xfrm>
              <a:off x="1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Available Supervisors</a:t>
              </a:r>
              <a:endParaRPr lang="fa-IR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2411791" y="3591048"/>
            <a:ext cx="617162" cy="3239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381476" y="2042816"/>
            <a:ext cx="606667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81476" y="3915024"/>
            <a:ext cx="606667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81476" y="3915024"/>
            <a:ext cx="606668" cy="1908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381476" y="2834904"/>
            <a:ext cx="606667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10"/>
          <p:cNvGrpSpPr>
            <a:grpSpLocks/>
          </p:cNvGrpSpPr>
          <p:nvPr/>
        </p:nvGrpSpPr>
        <p:grpSpPr bwMode="auto">
          <a:xfrm>
            <a:off x="2988142" y="4041128"/>
            <a:ext cx="2880000" cy="540000"/>
            <a:chOff x="0" y="0"/>
            <a:chExt cx="2987824" cy="719760"/>
          </a:xfrm>
        </p:grpSpPr>
        <p:sp>
          <p:nvSpPr>
            <p:cNvPr id="56" name="Rounded Rectangle 55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1700" dirty="0" smtClean="0">
                  <a:solidFill>
                    <a:srgbClr val="FFFFFF"/>
                  </a:solidFill>
                  <a:cs typeface="Arial" charset="0"/>
                </a:rPr>
                <a:t> Availability of instrument</a:t>
              </a:r>
              <a:endParaRPr lang="fa-IR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2381476" y="3915024"/>
            <a:ext cx="606667" cy="39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6372200" y="4221088"/>
            <a:ext cx="2520280" cy="504254"/>
            <a:chOff x="0" y="0"/>
            <a:chExt cx="2987824" cy="719760"/>
          </a:xfrm>
          <a:solidFill>
            <a:srgbClr val="00B050"/>
          </a:solidFill>
        </p:grpSpPr>
        <p:sp>
          <p:nvSpPr>
            <p:cNvPr id="32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grpFill/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3" name="Rounded Rectangle 4"/>
            <p:cNvSpPr>
              <a:spLocks noChangeArrowheads="1"/>
            </p:cNvSpPr>
            <p:nvPr/>
          </p:nvSpPr>
          <p:spPr bwMode="auto">
            <a:xfrm>
              <a:off x="46448" y="35691"/>
              <a:ext cx="2905909" cy="648379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600" dirty="0" smtClean="0">
                  <a:solidFill>
                    <a:srgbClr val="FFFFFF"/>
                  </a:solidFill>
                </a:rPr>
                <a:t>Exp: www.esi-topics.com</a:t>
              </a:r>
              <a:endParaRPr lang="fa-IR" sz="16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8" name="Straight Arrow Connector 37"/>
          <p:cNvCxnSpPr>
            <a:stCxn id="30" idx="3"/>
            <a:endCxn id="54" idx="1"/>
          </p:cNvCxnSpPr>
          <p:nvPr/>
        </p:nvCxnSpPr>
        <p:spPr>
          <a:xfrm>
            <a:off x="5834459" y="2798960"/>
            <a:ext cx="785665" cy="6660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6588224" y="1916888"/>
            <a:ext cx="2052000" cy="504000"/>
            <a:chOff x="0" y="0"/>
            <a:chExt cx="2987824" cy="719760"/>
          </a:xfrm>
        </p:grpSpPr>
        <p:sp>
          <p:nvSpPr>
            <p:cNvPr id="45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7" name="Rounded Rectangle 4"/>
            <p:cNvSpPr>
              <a:spLocks noChangeArrowheads="1"/>
            </p:cNvSpPr>
            <p:nvPr/>
          </p:nvSpPr>
          <p:spPr bwMode="auto">
            <a:xfrm>
              <a:off x="46448" y="35691"/>
              <a:ext cx="2905908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600" dirty="0" smtClean="0">
                  <a:solidFill>
                    <a:srgbClr val="FFFFFF"/>
                  </a:solidFill>
                </a:rPr>
                <a:t>Emerging Research Fronts</a:t>
              </a:r>
              <a:endParaRPr lang="fa-IR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6588224" y="2564960"/>
            <a:ext cx="2052000" cy="504000"/>
            <a:chOff x="0" y="0"/>
            <a:chExt cx="2987824" cy="719760"/>
          </a:xfrm>
        </p:grpSpPr>
        <p:sp>
          <p:nvSpPr>
            <p:cNvPr id="50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1" name="Rounded Rectangle 4"/>
            <p:cNvSpPr>
              <a:spLocks noChangeArrowheads="1"/>
            </p:cNvSpPr>
            <p:nvPr/>
          </p:nvSpPr>
          <p:spPr bwMode="auto">
            <a:xfrm>
              <a:off x="46448" y="35691"/>
              <a:ext cx="2905908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600" dirty="0" smtClean="0">
                  <a:solidFill>
                    <a:srgbClr val="FFFFFF"/>
                  </a:solidFill>
                </a:rPr>
                <a:t>Fast Moving Fronts</a:t>
              </a:r>
              <a:endParaRPr lang="fa-IR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6588224" y="3212976"/>
            <a:ext cx="2052000" cy="504000"/>
            <a:chOff x="0" y="0"/>
            <a:chExt cx="2987824" cy="719760"/>
          </a:xfrm>
        </p:grpSpPr>
        <p:sp>
          <p:nvSpPr>
            <p:cNvPr id="53" name="Rounded Rectangle 16"/>
            <p:cNvSpPr>
              <a:spLocks noChangeArrowheads="1"/>
            </p:cNvSpPr>
            <p:nvPr/>
          </p:nvSpPr>
          <p:spPr bwMode="auto">
            <a:xfrm>
              <a:off x="0" y="0"/>
              <a:ext cx="2987824" cy="71976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4" name="Rounded Rectangle 4"/>
            <p:cNvSpPr>
              <a:spLocks noChangeArrowheads="1"/>
            </p:cNvSpPr>
            <p:nvPr/>
          </p:nvSpPr>
          <p:spPr bwMode="auto">
            <a:xfrm>
              <a:off x="46448" y="35691"/>
              <a:ext cx="2905908" cy="648379"/>
            </a:xfrm>
            <a:prstGeom prst="rect">
              <a:avLst/>
            </a:prstGeom>
            <a:solidFill>
              <a:schemeClr val="hlink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91440" bIns="91440" anchor="ctr"/>
            <a:lstStyle/>
            <a:p>
              <a:pPr algn="ctr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600" dirty="0" smtClean="0">
                  <a:solidFill>
                    <a:srgbClr val="FFFFFF"/>
                  </a:solidFill>
                </a:rPr>
                <a:t>Top Topics</a:t>
              </a:r>
              <a:endParaRPr lang="fa-IR" sz="16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9" name="Straight Arrow Connector 68"/>
          <p:cNvCxnSpPr>
            <a:stCxn id="30" idx="3"/>
            <a:endCxn id="50" idx="1"/>
          </p:cNvCxnSpPr>
          <p:nvPr/>
        </p:nvCxnSpPr>
        <p:spPr>
          <a:xfrm>
            <a:off x="5834459" y="2798960"/>
            <a:ext cx="753765" cy="1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0" idx="3"/>
            <a:endCxn id="47" idx="1"/>
          </p:cNvCxnSpPr>
          <p:nvPr/>
        </p:nvCxnSpPr>
        <p:spPr>
          <a:xfrm flipV="1">
            <a:off x="5834459" y="2168889"/>
            <a:ext cx="785665" cy="6300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4" idx="2"/>
            <a:endCxn id="33" idx="0"/>
          </p:cNvCxnSpPr>
          <p:nvPr/>
        </p:nvCxnSpPr>
        <p:spPr>
          <a:xfrm rot="16200000" flipH="1">
            <a:off x="7350429" y="3959550"/>
            <a:ext cx="554108" cy="18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49288" y="188640"/>
            <a:ext cx="7427168" cy="868362"/>
          </a:xfrm>
        </p:spPr>
        <p:txBody>
          <a:bodyPr/>
          <a:lstStyle/>
          <a:p>
            <a:pPr marL="514350" indent="-514350" algn="l" eaLnBrk="1" hangingPunct="1"/>
            <a:r>
              <a:rPr lang="en-US" dirty="0" smtClean="0">
                <a:cs typeface="Arial" charset="0"/>
              </a:rPr>
              <a:t>Finding proper keywords</a:t>
            </a:r>
            <a:endParaRPr lang="fa-IR" dirty="0" smtClean="0">
              <a:cs typeface="Arial" charset="0"/>
            </a:endParaRPr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611188" y="5372100"/>
            <a:ext cx="3598862" cy="720725"/>
            <a:chOff x="0" y="0"/>
            <a:chExt cx="2987824" cy="71976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7447" y="34878"/>
              <a:ext cx="2904793" cy="650004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dirty="0" err="1">
                  <a:solidFill>
                    <a:srgbClr val="FFFFFF"/>
                  </a:solidFill>
                  <a:cs typeface="Arial" charset="0"/>
                </a:rPr>
                <a:t>KeyWords</a:t>
              </a: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 Plus</a:t>
              </a:r>
              <a:endParaRPr lang="fa-IR" sz="2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611188" y="3571875"/>
            <a:ext cx="3600450" cy="792163"/>
            <a:chOff x="0" y="0"/>
            <a:chExt cx="2987824" cy="719760"/>
          </a:xfrm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47426" y="34618"/>
              <a:ext cx="2904828" cy="65052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>
                  <a:solidFill>
                    <a:srgbClr val="FFFFFF"/>
                  </a:solidFill>
                  <a:cs typeface="Arial" charset="0"/>
                </a:rPr>
                <a:t>Google Wonder Wheel</a:t>
              </a:r>
              <a:endParaRPr lang="fa-IR" sz="24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9221" name="Group 10"/>
          <p:cNvGrpSpPr>
            <a:grpSpLocks/>
          </p:cNvGrpSpPr>
          <p:nvPr/>
        </p:nvGrpSpPr>
        <p:grpSpPr bwMode="auto">
          <a:xfrm>
            <a:off x="682625" y="1987550"/>
            <a:ext cx="3529013" cy="719138"/>
            <a:chOff x="0" y="0"/>
            <a:chExt cx="2987824" cy="71976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987824" cy="71976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042" y="34955"/>
              <a:ext cx="2905837" cy="6498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rtl="1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/>
              </a:pPr>
              <a:r>
                <a:rPr lang="en-US" sz="2400" dirty="0">
                  <a:solidFill>
                    <a:srgbClr val="FFFFFF"/>
                  </a:solidFill>
                  <a:cs typeface="Arial" charset="0"/>
                </a:rPr>
                <a:t>Google </a:t>
              </a:r>
              <a:r>
                <a:rPr lang="en-US" sz="2400" dirty="0" err="1">
                  <a:solidFill>
                    <a:srgbClr val="FFFFFF"/>
                  </a:solidFill>
                  <a:cs typeface="Arial" charset="0"/>
                </a:rPr>
                <a:t>AdWords</a:t>
              </a:r>
              <a:endParaRPr lang="fa-IR" sz="2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9222" name="Picture 16" descr="images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090738"/>
            <a:ext cx="196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7" descr="w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6663" y="328295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317" t="16360" r="62723" b="75764"/>
          <a:stretch>
            <a:fillRect/>
          </a:stretch>
        </p:blipFill>
        <p:spPr bwMode="auto">
          <a:xfrm>
            <a:off x="4859338" y="5445125"/>
            <a:ext cx="3311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presentation</Template>
  <TotalTime>1908</TotalTime>
  <Words>606</Words>
  <Application>Microsoft Office PowerPoint</Application>
  <PresentationFormat>On-screen Show (4:3)</PresentationFormat>
  <Paragraphs>167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Sales training presentation</vt:lpstr>
      <vt:lpstr>       Seyed Mohammad Jafari  PhD Candidate in Management  Graduate School of Management (GSM) University of Putra Malaysia (UPM)  jafari76@gmail.com</vt:lpstr>
      <vt:lpstr>What is this?</vt:lpstr>
      <vt:lpstr>Slide 3</vt:lpstr>
      <vt:lpstr>Slide 4</vt:lpstr>
      <vt:lpstr>Content</vt:lpstr>
      <vt:lpstr>Content</vt:lpstr>
      <vt:lpstr>Thesis writing flow using research tools</vt:lpstr>
      <vt:lpstr>Selecting a topic</vt:lpstr>
      <vt:lpstr>Finding proper keywords</vt:lpstr>
      <vt:lpstr>Initial appraisal of your topic and getting more familiar with it</vt:lpstr>
      <vt:lpstr>Initial appraisal of your topic and getting more familiar with it</vt:lpstr>
      <vt:lpstr>Evaluating a paper/journal quality</vt:lpstr>
      <vt:lpstr>h-index</vt:lpstr>
      <vt:lpstr>Publish or Perish</vt:lpstr>
      <vt:lpstr>Impact Factor</vt:lpstr>
      <vt:lpstr>Journal Citation Reports (JCR)</vt:lpstr>
      <vt:lpstr>Conducting ‏a systematic literature review</vt:lpstr>
      <vt:lpstr>Slide 18</vt:lpstr>
      <vt:lpstr>Slide 19</vt:lpstr>
      <vt:lpstr>Keeping up-to-date (Alert system)</vt:lpstr>
      <vt:lpstr>Research as a Puzzle</vt:lpstr>
      <vt:lpstr>Mind-Mapping</vt:lpstr>
      <vt:lpstr>Searching inside the articles</vt:lpstr>
      <vt:lpstr>Organizing the references (Reference management)</vt:lpstr>
      <vt:lpstr>How to avoid plagiarism</vt:lpstr>
      <vt:lpstr>Slide 26</vt:lpstr>
      <vt:lpstr>Plagiarism checking tools</vt:lpstr>
      <vt:lpstr>Slide 28</vt:lpstr>
      <vt:lpstr>Slide 29</vt:lpstr>
      <vt:lpstr>Q&amp;A</vt:lpstr>
      <vt:lpstr>References</vt:lpstr>
      <vt:lpstr>Slide 32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Tools-SMJafari</dc:title>
  <dc:subject>Research Tools</dc:subject>
  <dc:creator>Seyed Mohammad Jafari</dc:creator>
  <cp:keywords>Jafari, Research Tools</cp:keywords>
  <dc:description/>
  <cp:lastModifiedBy>SSM</cp:lastModifiedBy>
  <cp:revision>14</cp:revision>
  <dcterms:created xsi:type="dcterms:W3CDTF">2011-01-06T14:36:12Z</dcterms:created>
  <dcterms:modified xsi:type="dcterms:W3CDTF">2011-06-05T15:06:58Z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